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82" d="100"/>
          <a:sy n="82" d="100"/>
        </p:scale>
        <p:origin x="691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649381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2F650AE-43EA-F276-9262-6F82CB42E1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457EE3E-B07B-6EA1-D517-15DCC252D08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352ED23-04CD-1FD5-711B-D5C05426F06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92EE9C9-4D61-3FD3-34F6-F1975582363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167633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2.png"/><Relationship Id="rId7" Type="http://schemas.openxmlformats.org/officeDocument/2006/relationships/image" Target="../media/image46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5.png"/><Relationship Id="rId5" Type="http://schemas.openxmlformats.org/officeDocument/2006/relationships/image" Target="../media/image44.png"/><Relationship Id="rId4" Type="http://schemas.openxmlformats.org/officeDocument/2006/relationships/image" Target="../media/image43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7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8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image" Target="../media/image7.png"/><Relationship Id="rId7" Type="http://schemas.openxmlformats.org/officeDocument/2006/relationships/image" Target="../media/image1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png"/><Relationship Id="rId3" Type="http://schemas.openxmlformats.org/officeDocument/2006/relationships/image" Target="../media/image16.png"/><Relationship Id="rId7" Type="http://schemas.openxmlformats.org/officeDocument/2006/relationships/image" Target="../media/image20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9.png"/><Relationship Id="rId5" Type="http://schemas.openxmlformats.org/officeDocument/2006/relationships/image" Target="../media/image18.png"/><Relationship Id="rId4" Type="http://schemas.openxmlformats.org/officeDocument/2006/relationships/image" Target="../media/image17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7.png"/><Relationship Id="rId3" Type="http://schemas.openxmlformats.org/officeDocument/2006/relationships/image" Target="../media/image22.png"/><Relationship Id="rId7" Type="http://schemas.openxmlformats.org/officeDocument/2006/relationships/image" Target="../media/image26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5.png"/><Relationship Id="rId5" Type="http://schemas.openxmlformats.org/officeDocument/2006/relationships/image" Target="../media/image24.png"/><Relationship Id="rId4" Type="http://schemas.openxmlformats.org/officeDocument/2006/relationships/image" Target="../media/image2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1.png"/><Relationship Id="rId5" Type="http://schemas.openxmlformats.org/officeDocument/2006/relationships/image" Target="../media/image30.png"/><Relationship Id="rId4" Type="http://schemas.openxmlformats.org/officeDocument/2006/relationships/image" Target="../media/image29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37.png"/><Relationship Id="rId3" Type="http://schemas.openxmlformats.org/officeDocument/2006/relationships/image" Target="../media/image32.png"/><Relationship Id="rId7" Type="http://schemas.openxmlformats.org/officeDocument/2006/relationships/image" Target="../media/image36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5.png"/><Relationship Id="rId5" Type="http://schemas.openxmlformats.org/officeDocument/2006/relationships/image" Target="../media/image34.png"/><Relationship Id="rId4" Type="http://schemas.openxmlformats.org/officeDocument/2006/relationships/image" Target="../media/image33.png"/><Relationship Id="rId9" Type="http://schemas.openxmlformats.org/officeDocument/2006/relationships/image" Target="../media/image38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9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1.png"/><Relationship Id="rId5" Type="http://schemas.openxmlformats.org/officeDocument/2006/relationships/image" Target="../media/image13.png"/><Relationship Id="rId4" Type="http://schemas.openxmlformats.org/officeDocument/2006/relationships/image" Target="../media/image4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1F9F6"/>
          </a:solidFill>
          <a:ln/>
        </p:spPr>
      </p:sp>
      <p:sp>
        <p:nvSpPr>
          <p:cNvPr id="3" name="Shape 1"/>
          <p:cNvSpPr/>
          <p:nvPr/>
        </p:nvSpPr>
        <p:spPr>
          <a:xfrm>
            <a:off x="6476695" y="1143000"/>
            <a:ext cx="5715000" cy="5715000"/>
          </a:xfrm>
          <a:prstGeom prst="roundRect">
            <a:avLst>
              <a:gd name="adj" fmla="val 8000"/>
            </a:avLst>
          </a:prstGeom>
          <a:solidFill>
            <a:srgbClr val="E6F5EF"/>
          </a:solidFill>
          <a:ln/>
        </p:spPr>
      </p:sp>
      <p:sp>
        <p:nvSpPr>
          <p:cNvPr id="4" name="Shape 2"/>
          <p:cNvSpPr/>
          <p:nvPr/>
        </p:nvSpPr>
        <p:spPr>
          <a:xfrm>
            <a:off x="0" y="5429707"/>
            <a:ext cx="12191695" cy="1429207"/>
          </a:xfrm>
          <a:prstGeom prst="rect">
            <a:avLst/>
          </a:prstGeom>
          <a:solidFill>
            <a:srgbClr val="18634A">
              <a:alpha val="10000"/>
            </a:srgbClr>
          </a:solidFill>
          <a:ln/>
        </p:spPr>
      </p:sp>
      <p:sp>
        <p:nvSpPr>
          <p:cNvPr id="5" name="Text 3"/>
          <p:cNvSpPr txBox="1"/>
          <p:nvPr/>
        </p:nvSpPr>
        <p:spPr>
          <a:xfrm>
            <a:off x="571500" y="523951"/>
            <a:ext cx="3629254" cy="5532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3600" b="1" dirty="0">
                <a:solidFill>
                  <a:srgbClr val="0D5A3A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StrokeCare AI</a:t>
            </a:r>
            <a:endParaRPr lang="en-US" sz="3600" dirty="0"/>
          </a:p>
        </p:txBody>
      </p:sp>
      <p:sp>
        <p:nvSpPr>
          <p:cNvPr id="6" name="Shape 4"/>
          <p:cNvSpPr/>
          <p:nvPr/>
        </p:nvSpPr>
        <p:spPr>
          <a:xfrm>
            <a:off x="571500" y="1181405"/>
            <a:ext cx="952805" cy="57607"/>
          </a:xfrm>
          <a:prstGeom prst="rect">
            <a:avLst/>
          </a:prstGeom>
          <a:solidFill>
            <a:srgbClr val="3C9D74"/>
          </a:solidFill>
          <a:ln/>
        </p:spPr>
      </p:sp>
      <p:sp>
        <p:nvSpPr>
          <p:cNvPr id="7" name="Text 5"/>
          <p:cNvSpPr txBox="1"/>
          <p:nvPr/>
        </p:nvSpPr>
        <p:spPr>
          <a:xfrm>
            <a:off x="571500" y="1343254"/>
            <a:ext cx="4329684" cy="40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200" dirty="0">
                <a:solidFill>
                  <a:srgbClr val="1A7C55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Golden Hour Stroke Lifesaver</a:t>
            </a:r>
            <a:endParaRPr lang="en-US" sz="2200" dirty="0"/>
          </a:p>
        </p:txBody>
      </p:sp>
      <p:sp>
        <p:nvSpPr>
          <p:cNvPr id="8" name="Text 6"/>
          <p:cNvSpPr txBox="1"/>
          <p:nvPr/>
        </p:nvSpPr>
        <p:spPr>
          <a:xfrm>
            <a:off x="571500" y="1800454"/>
            <a:ext cx="5867705" cy="26700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500" dirty="0">
                <a:solidFill>
                  <a:srgbClr val="4B5563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Empowering Emergency Stroke Response with AI Call Center</a:t>
            </a:r>
            <a:endParaRPr lang="en-US" sz="1500" dirty="0"/>
          </a:p>
        </p:txBody>
      </p:sp>
      <p:sp>
        <p:nvSpPr>
          <p:cNvPr id="9" name="Text 7"/>
          <p:cNvSpPr txBox="1"/>
          <p:nvPr/>
        </p:nvSpPr>
        <p:spPr>
          <a:xfrm>
            <a:off x="571500" y="2305202"/>
            <a:ext cx="3605479" cy="23865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dirty="0">
                <a:solidFill>
                  <a:srgbClr val="6B728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Indonesia Healthcare AI Hackathon 2025</a:t>
            </a:r>
            <a:endParaRPr lang="en-US" sz="1300" dirty="0"/>
          </a:p>
        </p:txBody>
      </p:sp>
      <p:sp>
        <p:nvSpPr>
          <p:cNvPr id="10" name="Shape 8"/>
          <p:cNvSpPr/>
          <p:nvPr/>
        </p:nvSpPr>
        <p:spPr>
          <a:xfrm>
            <a:off x="571500" y="3019349"/>
            <a:ext cx="5524805" cy="2324405"/>
          </a:xfrm>
          <a:prstGeom prst="roundRect">
            <a:avLst>
              <a:gd name="adj" fmla="val 1290"/>
            </a:avLst>
          </a:prstGeom>
          <a:solidFill>
            <a:srgbClr val="FFFFFF"/>
          </a:solidFill>
          <a:ln/>
          <a:effectLst>
            <a:outerShdw blurRad="12700" dist="12700" dir="16200000" algn="bl" rotWithShape="0">
              <a:srgbClr val="000000">
                <a:alpha val="75000"/>
              </a:srgbClr>
            </a:outerShdw>
          </a:effectLst>
        </p:spPr>
      </p:sp>
      <p:pic>
        <p:nvPicPr>
          <p:cNvPr id="11" name="Image 0" descr="preencoded.png"/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800100" y="3286354"/>
            <a:ext cx="237744" cy="190195"/>
          </a:xfrm>
          <a:prstGeom prst="rect">
            <a:avLst/>
          </a:prstGeom>
        </p:spPr>
      </p:pic>
      <p:sp>
        <p:nvSpPr>
          <p:cNvPr id="12" name="Text 9"/>
          <p:cNvSpPr txBox="1"/>
          <p:nvPr/>
        </p:nvSpPr>
        <p:spPr>
          <a:xfrm>
            <a:off x="1152144" y="3247949"/>
            <a:ext cx="2000707" cy="26700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500" dirty="0">
                <a:solidFill>
                  <a:srgbClr val="1A7C55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Team StrokeCareAI</a:t>
            </a:r>
            <a:endParaRPr lang="en-US" sz="1500" dirty="0"/>
          </a:p>
        </p:txBody>
      </p:sp>
      <p:sp>
        <p:nvSpPr>
          <p:cNvPr id="13" name="Text 10"/>
          <p:cNvSpPr txBox="1"/>
          <p:nvPr/>
        </p:nvSpPr>
        <p:spPr>
          <a:xfrm>
            <a:off x="1037844" y="3666744"/>
            <a:ext cx="3001061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374151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Ariman – System Engineer, Simulation</a:t>
            </a:r>
            <a:endParaRPr lang="en-US" sz="1200" dirty="0"/>
          </a:p>
        </p:txBody>
      </p:sp>
      <p:sp>
        <p:nvSpPr>
          <p:cNvPr id="14" name="Text 11"/>
          <p:cNvSpPr txBox="1"/>
          <p:nvPr/>
        </p:nvSpPr>
        <p:spPr>
          <a:xfrm>
            <a:off x="1037844" y="3972154"/>
            <a:ext cx="304861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374151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AF. Nasution – Information Technology</a:t>
            </a:r>
            <a:endParaRPr lang="en-US" sz="1200" dirty="0"/>
          </a:p>
        </p:txBody>
      </p:sp>
      <p:sp>
        <p:nvSpPr>
          <p:cNvPr id="15" name="Text 12"/>
          <p:cNvSpPr txBox="1"/>
          <p:nvPr/>
        </p:nvSpPr>
        <p:spPr>
          <a:xfrm>
            <a:off x="1037844" y="4276649"/>
            <a:ext cx="2124151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374151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TF. Pradatama – Research</a:t>
            </a:r>
            <a:endParaRPr lang="en-US" sz="1200" dirty="0"/>
          </a:p>
        </p:txBody>
      </p:sp>
      <p:sp>
        <p:nvSpPr>
          <p:cNvPr id="16" name="Text 13"/>
          <p:cNvSpPr txBox="1"/>
          <p:nvPr/>
        </p:nvSpPr>
        <p:spPr>
          <a:xfrm>
            <a:off x="1037844" y="4581144"/>
            <a:ext cx="274320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374151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RN. Afifuddin – System Information</a:t>
            </a:r>
            <a:endParaRPr lang="en-US" sz="1200" dirty="0"/>
          </a:p>
        </p:txBody>
      </p:sp>
      <p:sp>
        <p:nvSpPr>
          <p:cNvPr id="17" name="Text 14"/>
          <p:cNvSpPr txBox="1"/>
          <p:nvPr/>
        </p:nvSpPr>
        <p:spPr>
          <a:xfrm>
            <a:off x="1037844" y="4886554"/>
            <a:ext cx="2953512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374151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Ns. Aghniya Cascara Ahmad – Medic</a:t>
            </a:r>
            <a:endParaRPr lang="en-US" sz="1200" dirty="0"/>
          </a:p>
        </p:txBody>
      </p:sp>
      <p:pic>
        <p:nvPicPr>
          <p:cNvPr id="18" name="Image 1" descr="preencoded.png"/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>
            <a:off x="571500" y="5955487"/>
            <a:ext cx="171907" cy="171907"/>
          </a:xfrm>
          <a:prstGeom prst="rect">
            <a:avLst/>
          </a:prstGeom>
        </p:spPr>
      </p:pic>
      <p:sp>
        <p:nvSpPr>
          <p:cNvPr id="19" name="Text 15"/>
          <p:cNvSpPr txBox="1"/>
          <p:nvPr/>
        </p:nvSpPr>
        <p:spPr>
          <a:xfrm>
            <a:off x="819302" y="5924398"/>
            <a:ext cx="1433779" cy="23865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dirty="0">
                <a:solidFill>
                  <a:srgbClr val="047857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Get Well Again!</a:t>
            </a:r>
            <a:endParaRPr lang="en-US" sz="1300" dirty="0"/>
          </a:p>
        </p:txBody>
      </p:sp>
      <p:sp>
        <p:nvSpPr>
          <p:cNvPr id="20" name="Shape 16"/>
          <p:cNvSpPr/>
          <p:nvPr/>
        </p:nvSpPr>
        <p:spPr>
          <a:xfrm>
            <a:off x="10044684" y="5724144"/>
            <a:ext cx="457200" cy="457200"/>
          </a:xfrm>
          <a:prstGeom prst="roundRect">
            <a:avLst>
              <a:gd name="adj" fmla="val 200000"/>
            </a:avLst>
          </a:prstGeom>
          <a:solidFill>
            <a:srgbClr val="059669"/>
          </a:solidFill>
          <a:ln/>
        </p:spPr>
      </p:sp>
      <p:pic>
        <p:nvPicPr>
          <p:cNvPr id="21" name="Image 2" descr="preencoded.png"/>
          <p:cNvPicPr>
            <a:picLocks noChangeAspect="1"/>
          </p:cNvPicPr>
          <p:nvPr/>
        </p:nvPicPr>
        <p:blipFill>
          <a:blip r:embed="rId5"/>
          <a:srcRect/>
          <a:stretch/>
        </p:blipFill>
        <p:spPr>
          <a:xfrm>
            <a:off x="10178186" y="5857646"/>
            <a:ext cx="190195" cy="190195"/>
          </a:xfrm>
          <a:prstGeom prst="rect">
            <a:avLst/>
          </a:prstGeom>
        </p:spPr>
      </p:pic>
      <p:sp>
        <p:nvSpPr>
          <p:cNvPr id="22" name="Text 17"/>
          <p:cNvSpPr txBox="1"/>
          <p:nvPr/>
        </p:nvSpPr>
        <p:spPr>
          <a:xfrm>
            <a:off x="10578694" y="5838444"/>
            <a:ext cx="1162202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047857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StrokeCareAI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8391449"/>
          </a:xfrm>
          <a:prstGeom prst="rect">
            <a:avLst/>
          </a:prstGeom>
          <a:solidFill>
            <a:srgbClr val="F1F9F6"/>
          </a:solidFill>
          <a:ln/>
        </p:spPr>
      </p:sp>
      <p:sp>
        <p:nvSpPr>
          <p:cNvPr id="3" name="Shape 1"/>
          <p:cNvSpPr/>
          <p:nvPr/>
        </p:nvSpPr>
        <p:spPr>
          <a:xfrm>
            <a:off x="8382305" y="0"/>
            <a:ext cx="3810305" cy="3810305"/>
          </a:xfrm>
          <a:prstGeom prst="rect">
            <a:avLst/>
          </a:prstGeom>
          <a:solidFill>
            <a:srgbClr val="E6F5EF"/>
          </a:solidFill>
          <a:ln/>
        </p:spPr>
      </p:sp>
      <p:sp>
        <p:nvSpPr>
          <p:cNvPr id="4" name="Shape 2"/>
          <p:cNvSpPr/>
          <p:nvPr/>
        </p:nvSpPr>
        <p:spPr>
          <a:xfrm>
            <a:off x="0" y="8277149"/>
            <a:ext cx="12191695" cy="114300"/>
          </a:xfrm>
          <a:prstGeom prst="rect">
            <a:avLst/>
          </a:prstGeom>
          <a:solidFill>
            <a:srgbClr val="18634A">
              <a:alpha val="15000"/>
            </a:srgbClr>
          </a:solidFill>
          <a:ln/>
        </p:spPr>
      </p:sp>
      <p:sp>
        <p:nvSpPr>
          <p:cNvPr id="5" name="Text 3"/>
          <p:cNvSpPr txBox="1"/>
          <p:nvPr/>
        </p:nvSpPr>
        <p:spPr>
          <a:xfrm>
            <a:off x="571500" y="457200"/>
            <a:ext cx="3305556" cy="4197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700" b="1" dirty="0">
                <a:solidFill>
                  <a:srgbClr val="0D5A3A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Ask &amp; Next Steps</a:t>
            </a:r>
            <a:endParaRPr lang="en-US" sz="2700" dirty="0"/>
          </a:p>
        </p:txBody>
      </p:sp>
      <p:sp>
        <p:nvSpPr>
          <p:cNvPr id="6" name="Shape 4"/>
          <p:cNvSpPr/>
          <p:nvPr/>
        </p:nvSpPr>
        <p:spPr>
          <a:xfrm>
            <a:off x="571500" y="1047902"/>
            <a:ext cx="761695" cy="38405"/>
          </a:xfrm>
          <a:prstGeom prst="rect">
            <a:avLst/>
          </a:prstGeom>
          <a:solidFill>
            <a:srgbClr val="3C9D74"/>
          </a:solidFill>
          <a:ln/>
        </p:spPr>
      </p:sp>
      <p:sp>
        <p:nvSpPr>
          <p:cNvPr id="7" name="Text 5"/>
          <p:cNvSpPr txBox="1"/>
          <p:nvPr/>
        </p:nvSpPr>
        <p:spPr>
          <a:xfrm>
            <a:off x="571500" y="1600200"/>
            <a:ext cx="2220163" cy="26700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500" b="1" dirty="0">
                <a:solidFill>
                  <a:srgbClr val="047857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Partnership Requests</a:t>
            </a:r>
            <a:endParaRPr lang="en-US" sz="1500" dirty="0"/>
          </a:p>
        </p:txBody>
      </p:sp>
      <p:pic>
        <p:nvPicPr>
          <p:cNvPr id="8" name="Image 0" descr="preencoded.png"/>
          <p:cNvPicPr>
            <a:picLocks noChangeAspect="1"/>
          </p:cNvPicPr>
          <p:nvPr/>
        </p:nvPicPr>
        <p:blipFill>
          <a:blip r:embed="rId3"/>
          <a:srcRect l="-80" r="-80"/>
          <a:stretch/>
        </p:blipFill>
        <p:spPr>
          <a:xfrm>
            <a:off x="619049" y="2115007"/>
            <a:ext cx="286207" cy="228600"/>
          </a:xfrm>
          <a:prstGeom prst="rect">
            <a:avLst/>
          </a:prstGeom>
        </p:spPr>
      </p:pic>
      <p:sp>
        <p:nvSpPr>
          <p:cNvPr id="9" name="Text 6"/>
          <p:cNvSpPr txBox="1"/>
          <p:nvPr/>
        </p:nvSpPr>
        <p:spPr>
          <a:xfrm>
            <a:off x="1095451" y="2018995"/>
            <a:ext cx="144841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00000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Ministry of Health</a:t>
            </a:r>
            <a:endParaRPr lang="en-US" sz="1200" dirty="0"/>
          </a:p>
        </p:txBody>
      </p:sp>
      <p:sp>
        <p:nvSpPr>
          <p:cNvPr id="10" name="Text 7"/>
          <p:cNvSpPr txBox="1"/>
          <p:nvPr/>
        </p:nvSpPr>
        <p:spPr>
          <a:xfrm>
            <a:off x="1095451" y="2247595"/>
            <a:ext cx="2490826" cy="1911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4B5563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National Stroke Program Integration</a:t>
            </a:r>
            <a:endParaRPr lang="en-US" sz="1000" dirty="0"/>
          </a:p>
        </p:txBody>
      </p:sp>
      <p:pic>
        <p:nvPicPr>
          <p:cNvPr id="11" name="Image 1" descr="preencoded.png"/>
          <p:cNvPicPr>
            <a:picLocks noChangeAspect="1"/>
          </p:cNvPicPr>
          <p:nvPr/>
        </p:nvPicPr>
        <p:blipFill>
          <a:blip r:embed="rId4"/>
          <a:srcRect t="-44" b="-44"/>
          <a:stretch/>
        </p:blipFill>
        <p:spPr>
          <a:xfrm>
            <a:off x="633679" y="2628900"/>
            <a:ext cx="256946" cy="228600"/>
          </a:xfrm>
          <a:prstGeom prst="rect">
            <a:avLst/>
          </a:prstGeom>
        </p:spPr>
      </p:pic>
      <p:sp>
        <p:nvSpPr>
          <p:cNvPr id="12" name="Text 8"/>
          <p:cNvSpPr txBox="1"/>
          <p:nvPr/>
        </p:nvSpPr>
        <p:spPr>
          <a:xfrm>
            <a:off x="1095451" y="2533802"/>
            <a:ext cx="2095805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00000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Indonesian Stroke Society</a:t>
            </a:r>
            <a:endParaRPr lang="en-US" sz="1200" dirty="0"/>
          </a:p>
        </p:txBody>
      </p:sp>
      <p:sp>
        <p:nvSpPr>
          <p:cNvPr id="13" name="Text 9"/>
          <p:cNvSpPr txBox="1"/>
          <p:nvPr/>
        </p:nvSpPr>
        <p:spPr>
          <a:xfrm>
            <a:off x="1095451" y="2762402"/>
            <a:ext cx="1919326" cy="1911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4B5563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Medical Protocol Validation</a:t>
            </a:r>
            <a:endParaRPr lang="en-US" sz="1000" dirty="0"/>
          </a:p>
        </p:txBody>
      </p:sp>
      <p:pic>
        <p:nvPicPr>
          <p:cNvPr id="14" name="Image 2" descr="preencoded.png"/>
          <p:cNvPicPr>
            <a:picLocks noChangeAspect="1"/>
          </p:cNvPicPr>
          <p:nvPr/>
        </p:nvPicPr>
        <p:blipFill>
          <a:blip r:embed="rId5"/>
          <a:srcRect l="-80" r="-80"/>
          <a:stretch/>
        </p:blipFill>
        <p:spPr>
          <a:xfrm>
            <a:off x="619049" y="3143707"/>
            <a:ext cx="286207" cy="228600"/>
          </a:xfrm>
          <a:prstGeom prst="rect">
            <a:avLst/>
          </a:prstGeom>
        </p:spPr>
      </p:pic>
      <p:sp>
        <p:nvSpPr>
          <p:cNvPr id="15" name="Text 10"/>
          <p:cNvSpPr txBox="1"/>
          <p:nvPr/>
        </p:nvSpPr>
        <p:spPr>
          <a:xfrm>
            <a:off x="1095451" y="3047695"/>
            <a:ext cx="190561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00000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119 Emergency Services</a:t>
            </a:r>
            <a:endParaRPr lang="en-US" sz="1200" dirty="0"/>
          </a:p>
        </p:txBody>
      </p:sp>
      <p:sp>
        <p:nvSpPr>
          <p:cNvPr id="16" name="Text 11"/>
          <p:cNvSpPr txBox="1"/>
          <p:nvPr/>
        </p:nvSpPr>
        <p:spPr>
          <a:xfrm>
            <a:off x="1095451" y="3276295"/>
            <a:ext cx="1653235" cy="1911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4B5563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Stroke-specific Routing</a:t>
            </a:r>
            <a:endParaRPr lang="en-US" sz="1000" dirty="0"/>
          </a:p>
        </p:txBody>
      </p:sp>
      <p:pic>
        <p:nvPicPr>
          <p:cNvPr id="17" name="Image 3" descr="preencoded.png"/>
          <p:cNvPicPr>
            <a:picLocks noChangeAspect="1"/>
          </p:cNvPicPr>
          <p:nvPr/>
        </p:nvPicPr>
        <p:blipFill>
          <a:blip r:embed="rId6"/>
          <a:srcRect t="-44" b="-44"/>
          <a:stretch/>
        </p:blipFill>
        <p:spPr>
          <a:xfrm>
            <a:off x="633679" y="3657600"/>
            <a:ext cx="256946" cy="228600"/>
          </a:xfrm>
          <a:prstGeom prst="rect">
            <a:avLst/>
          </a:prstGeom>
        </p:spPr>
      </p:pic>
      <p:sp>
        <p:nvSpPr>
          <p:cNvPr id="18" name="Text 12"/>
          <p:cNvSpPr txBox="1"/>
          <p:nvPr/>
        </p:nvSpPr>
        <p:spPr>
          <a:xfrm>
            <a:off x="1095451" y="3562502"/>
            <a:ext cx="1924812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00000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Stroke-Ready Hospitals</a:t>
            </a:r>
            <a:endParaRPr lang="en-US" sz="1200" dirty="0"/>
          </a:p>
        </p:txBody>
      </p:sp>
      <p:sp>
        <p:nvSpPr>
          <p:cNvPr id="19" name="Text 13"/>
          <p:cNvSpPr txBox="1"/>
          <p:nvPr/>
        </p:nvSpPr>
        <p:spPr>
          <a:xfrm>
            <a:off x="1095451" y="3791102"/>
            <a:ext cx="1834286" cy="1911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4B5563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Direct Admission Pathway</a:t>
            </a:r>
            <a:endParaRPr lang="en-US" sz="1000" dirty="0"/>
          </a:p>
        </p:txBody>
      </p:sp>
      <p:sp>
        <p:nvSpPr>
          <p:cNvPr id="20" name="Text 14"/>
          <p:cNvSpPr txBox="1"/>
          <p:nvPr/>
        </p:nvSpPr>
        <p:spPr>
          <a:xfrm>
            <a:off x="571500" y="4286707"/>
            <a:ext cx="2343607" cy="26700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500" b="1" dirty="0">
                <a:solidFill>
                  <a:srgbClr val="047857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Funding Requirements</a:t>
            </a:r>
            <a:endParaRPr lang="en-US" sz="1500" dirty="0"/>
          </a:p>
        </p:txBody>
      </p:sp>
      <p:sp>
        <p:nvSpPr>
          <p:cNvPr id="21" name="Shape 15"/>
          <p:cNvSpPr/>
          <p:nvPr/>
        </p:nvSpPr>
        <p:spPr>
          <a:xfrm>
            <a:off x="571500" y="4629607"/>
            <a:ext cx="5296205" cy="2143354"/>
          </a:xfrm>
          <a:prstGeom prst="roundRect">
            <a:avLst>
              <a:gd name="adj" fmla="val 2275"/>
            </a:avLst>
          </a:prstGeom>
          <a:solidFill>
            <a:srgbClr val="FFFFFF">
              <a:alpha val="90000"/>
            </a:srgbClr>
          </a:solidFill>
          <a:ln/>
          <a:effectLst>
            <a:outerShdw blurRad="114300" dist="38100" dir="5400000" algn="bl" rotWithShape="0">
              <a:srgbClr val="000000">
                <a:alpha val="5000"/>
              </a:srgbClr>
            </a:outerShdw>
          </a:effectLst>
        </p:spPr>
      </p:sp>
      <p:sp>
        <p:nvSpPr>
          <p:cNvPr id="22" name="Text 16"/>
          <p:cNvSpPr txBox="1"/>
          <p:nvPr/>
        </p:nvSpPr>
        <p:spPr>
          <a:xfrm>
            <a:off x="724205" y="4781398"/>
            <a:ext cx="1153058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00000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Development</a:t>
            </a:r>
            <a:endParaRPr lang="en-US" sz="1200" dirty="0"/>
          </a:p>
        </p:txBody>
      </p:sp>
      <p:sp>
        <p:nvSpPr>
          <p:cNvPr id="23" name="Text 17"/>
          <p:cNvSpPr txBox="1"/>
          <p:nvPr/>
        </p:nvSpPr>
        <p:spPr>
          <a:xfrm>
            <a:off x="5084978" y="4781398"/>
            <a:ext cx="752551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047857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IDR 40M</a:t>
            </a:r>
            <a:endParaRPr lang="en-US" sz="1200" dirty="0"/>
          </a:p>
        </p:txBody>
      </p:sp>
      <p:sp>
        <p:nvSpPr>
          <p:cNvPr id="24" name="Text 18"/>
          <p:cNvSpPr txBox="1"/>
          <p:nvPr/>
        </p:nvSpPr>
        <p:spPr>
          <a:xfrm>
            <a:off x="724205" y="5086807"/>
            <a:ext cx="2462479" cy="1911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4B5563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FAST AI Protocol &amp; Voice Integration</a:t>
            </a:r>
            <a:endParaRPr lang="en-US" sz="1000" dirty="0"/>
          </a:p>
        </p:txBody>
      </p:sp>
      <p:sp>
        <p:nvSpPr>
          <p:cNvPr id="25" name="Text 19"/>
          <p:cNvSpPr txBox="1"/>
          <p:nvPr/>
        </p:nvSpPr>
        <p:spPr>
          <a:xfrm>
            <a:off x="724205" y="5429707"/>
            <a:ext cx="1457554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00000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Year 1 Operations</a:t>
            </a:r>
            <a:endParaRPr lang="en-US" sz="1200" dirty="0"/>
          </a:p>
        </p:txBody>
      </p:sp>
      <p:sp>
        <p:nvSpPr>
          <p:cNvPr id="26" name="Text 20"/>
          <p:cNvSpPr txBox="1"/>
          <p:nvPr/>
        </p:nvSpPr>
        <p:spPr>
          <a:xfrm>
            <a:off x="5001768" y="5429707"/>
            <a:ext cx="829361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047857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IDR 200M</a:t>
            </a:r>
            <a:endParaRPr lang="en-US" sz="1200" dirty="0"/>
          </a:p>
        </p:txBody>
      </p:sp>
      <p:sp>
        <p:nvSpPr>
          <p:cNvPr id="27" name="Text 21"/>
          <p:cNvSpPr txBox="1"/>
          <p:nvPr/>
        </p:nvSpPr>
        <p:spPr>
          <a:xfrm>
            <a:off x="724205" y="5734202"/>
            <a:ext cx="1843430" cy="1911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4B5563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Infrastructure &amp; Marketing</a:t>
            </a:r>
            <a:endParaRPr lang="en-US" sz="1000" dirty="0"/>
          </a:p>
        </p:txBody>
      </p:sp>
      <p:sp>
        <p:nvSpPr>
          <p:cNvPr id="28" name="Shape 22"/>
          <p:cNvSpPr/>
          <p:nvPr/>
        </p:nvSpPr>
        <p:spPr>
          <a:xfrm>
            <a:off x="724205" y="6038698"/>
            <a:ext cx="4990795" cy="9144"/>
          </a:xfrm>
          <a:prstGeom prst="rect">
            <a:avLst/>
          </a:prstGeom>
          <a:solidFill>
            <a:srgbClr val="E5E7EB"/>
          </a:solidFill>
          <a:ln/>
        </p:spPr>
      </p:sp>
      <p:sp>
        <p:nvSpPr>
          <p:cNvPr id="29" name="Text 23"/>
          <p:cNvSpPr txBox="1"/>
          <p:nvPr/>
        </p:nvSpPr>
        <p:spPr>
          <a:xfrm>
            <a:off x="724205" y="6181344"/>
            <a:ext cx="1410005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00000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Total Investment</a:t>
            </a:r>
            <a:endParaRPr lang="en-US" sz="1200" dirty="0"/>
          </a:p>
        </p:txBody>
      </p:sp>
      <p:sp>
        <p:nvSpPr>
          <p:cNvPr id="30" name="Text 24"/>
          <p:cNvSpPr txBox="1"/>
          <p:nvPr/>
        </p:nvSpPr>
        <p:spPr>
          <a:xfrm>
            <a:off x="4818888" y="6163056"/>
            <a:ext cx="1047902" cy="26700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500" b="1" dirty="0">
                <a:solidFill>
                  <a:srgbClr val="065F46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IDR 240M</a:t>
            </a:r>
            <a:endParaRPr lang="en-US" sz="1500" dirty="0"/>
          </a:p>
        </p:txBody>
      </p:sp>
      <p:sp>
        <p:nvSpPr>
          <p:cNvPr id="31" name="Text 25"/>
          <p:cNvSpPr txBox="1"/>
          <p:nvPr/>
        </p:nvSpPr>
        <p:spPr>
          <a:xfrm>
            <a:off x="724205" y="6429146"/>
            <a:ext cx="2367382" cy="1911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4B5563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For 25,000 stroke emergency calls</a:t>
            </a:r>
            <a:endParaRPr lang="en-US" sz="1000" dirty="0"/>
          </a:p>
        </p:txBody>
      </p:sp>
      <p:sp>
        <p:nvSpPr>
          <p:cNvPr id="32" name="Text 26"/>
          <p:cNvSpPr txBox="1"/>
          <p:nvPr/>
        </p:nvSpPr>
        <p:spPr>
          <a:xfrm>
            <a:off x="6324905" y="1600200"/>
            <a:ext cx="2724912" cy="26700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500" b="1" dirty="0">
                <a:solidFill>
                  <a:srgbClr val="047857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Implementation Roadmap</a:t>
            </a:r>
            <a:endParaRPr lang="en-US" sz="1500" dirty="0"/>
          </a:p>
        </p:txBody>
      </p:sp>
      <p:sp>
        <p:nvSpPr>
          <p:cNvPr id="33" name="Shape 27"/>
          <p:cNvSpPr/>
          <p:nvPr/>
        </p:nvSpPr>
        <p:spPr>
          <a:xfrm>
            <a:off x="6324905" y="2018995"/>
            <a:ext cx="5296205" cy="2743200"/>
          </a:xfrm>
          <a:prstGeom prst="roundRect">
            <a:avLst>
              <a:gd name="adj" fmla="val 1389"/>
            </a:avLst>
          </a:prstGeom>
          <a:solidFill>
            <a:srgbClr val="FFFFFF">
              <a:alpha val="90000"/>
            </a:srgbClr>
          </a:solidFill>
          <a:ln/>
          <a:effectLst>
            <a:outerShdw blurRad="114300" dist="38100" dir="5400000" algn="bl" rotWithShape="0">
              <a:srgbClr val="000000">
                <a:alpha val="5000"/>
              </a:srgbClr>
            </a:outerShdw>
          </a:effectLst>
        </p:spPr>
      </p:sp>
      <p:sp>
        <p:nvSpPr>
          <p:cNvPr id="34" name="Shape 28"/>
          <p:cNvSpPr/>
          <p:nvPr/>
        </p:nvSpPr>
        <p:spPr>
          <a:xfrm>
            <a:off x="6476695" y="2171700"/>
            <a:ext cx="342900" cy="342900"/>
          </a:xfrm>
          <a:prstGeom prst="ellipse">
            <a:avLst/>
          </a:prstGeom>
          <a:solidFill>
            <a:srgbClr val="3C9D74"/>
          </a:solidFill>
          <a:ln/>
        </p:spPr>
      </p:sp>
      <p:sp>
        <p:nvSpPr>
          <p:cNvPr id="35" name="Text 29"/>
          <p:cNvSpPr txBox="1"/>
          <p:nvPr/>
        </p:nvSpPr>
        <p:spPr>
          <a:xfrm>
            <a:off x="6619342" y="2229307"/>
            <a:ext cx="181051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1</a:t>
            </a:r>
            <a:endParaRPr lang="en-US" sz="1200" dirty="0"/>
          </a:p>
        </p:txBody>
      </p:sp>
      <p:sp>
        <p:nvSpPr>
          <p:cNvPr id="36" name="Text 30"/>
          <p:cNvSpPr txBox="1"/>
          <p:nvPr/>
        </p:nvSpPr>
        <p:spPr>
          <a:xfrm>
            <a:off x="6963156" y="2171700"/>
            <a:ext cx="810158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00000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Week 1-2</a:t>
            </a:r>
            <a:endParaRPr lang="en-US" sz="1200" dirty="0"/>
          </a:p>
        </p:txBody>
      </p:sp>
      <p:sp>
        <p:nvSpPr>
          <p:cNvPr id="37" name="Text 31"/>
          <p:cNvSpPr txBox="1"/>
          <p:nvPr/>
        </p:nvSpPr>
        <p:spPr>
          <a:xfrm>
            <a:off x="6963156" y="2400300"/>
            <a:ext cx="3691433" cy="1911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4B5563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FAST Protocol AI development &amp; neurologist validation</a:t>
            </a:r>
            <a:endParaRPr lang="en-US" sz="1000" dirty="0"/>
          </a:p>
        </p:txBody>
      </p:sp>
      <p:sp>
        <p:nvSpPr>
          <p:cNvPr id="38" name="Shape 32"/>
          <p:cNvSpPr/>
          <p:nvPr/>
        </p:nvSpPr>
        <p:spPr>
          <a:xfrm>
            <a:off x="6476695" y="2781605"/>
            <a:ext cx="342900" cy="342900"/>
          </a:xfrm>
          <a:prstGeom prst="ellipse">
            <a:avLst/>
          </a:prstGeom>
          <a:solidFill>
            <a:srgbClr val="3C9D74"/>
          </a:solidFill>
          <a:ln/>
        </p:spPr>
      </p:sp>
      <p:sp>
        <p:nvSpPr>
          <p:cNvPr id="39" name="Text 33"/>
          <p:cNvSpPr txBox="1"/>
          <p:nvPr/>
        </p:nvSpPr>
        <p:spPr>
          <a:xfrm>
            <a:off x="6604711" y="2838298"/>
            <a:ext cx="210312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2</a:t>
            </a:r>
            <a:endParaRPr lang="en-US" sz="1200" dirty="0"/>
          </a:p>
        </p:txBody>
      </p:sp>
      <p:sp>
        <p:nvSpPr>
          <p:cNvPr id="40" name="Text 34"/>
          <p:cNvSpPr txBox="1"/>
          <p:nvPr/>
        </p:nvSpPr>
        <p:spPr>
          <a:xfrm>
            <a:off x="6963156" y="2781605"/>
            <a:ext cx="857707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00000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Week 3-4</a:t>
            </a:r>
            <a:endParaRPr lang="en-US" sz="1200" dirty="0"/>
          </a:p>
        </p:txBody>
      </p:sp>
      <p:sp>
        <p:nvSpPr>
          <p:cNvPr id="41" name="Text 35"/>
          <p:cNvSpPr txBox="1"/>
          <p:nvPr/>
        </p:nvSpPr>
        <p:spPr>
          <a:xfrm>
            <a:off x="6963156" y="3010205"/>
            <a:ext cx="3195828" cy="1911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4B5563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Pilot launch Jakarta (3 stroke-ready hospitals)</a:t>
            </a:r>
            <a:endParaRPr lang="en-US" sz="1000" dirty="0"/>
          </a:p>
        </p:txBody>
      </p:sp>
      <p:sp>
        <p:nvSpPr>
          <p:cNvPr id="42" name="Shape 36"/>
          <p:cNvSpPr/>
          <p:nvPr/>
        </p:nvSpPr>
        <p:spPr>
          <a:xfrm>
            <a:off x="6476695" y="3390595"/>
            <a:ext cx="342900" cy="342900"/>
          </a:xfrm>
          <a:prstGeom prst="ellipse">
            <a:avLst/>
          </a:prstGeom>
          <a:solidFill>
            <a:srgbClr val="3C9D74"/>
          </a:solidFill>
          <a:ln/>
        </p:spPr>
      </p:sp>
      <p:sp>
        <p:nvSpPr>
          <p:cNvPr id="43" name="Text 37"/>
          <p:cNvSpPr txBox="1"/>
          <p:nvPr/>
        </p:nvSpPr>
        <p:spPr>
          <a:xfrm>
            <a:off x="6601968" y="3448202"/>
            <a:ext cx="210312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3</a:t>
            </a:r>
            <a:endParaRPr lang="en-US" sz="1200" dirty="0"/>
          </a:p>
        </p:txBody>
      </p:sp>
      <p:sp>
        <p:nvSpPr>
          <p:cNvPr id="44" name="Text 38"/>
          <p:cNvSpPr txBox="1"/>
          <p:nvPr/>
        </p:nvSpPr>
        <p:spPr>
          <a:xfrm>
            <a:off x="6963156" y="3390595"/>
            <a:ext cx="734263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00000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Month 2</a:t>
            </a:r>
            <a:endParaRPr lang="en-US" sz="1200" dirty="0"/>
          </a:p>
        </p:txBody>
      </p:sp>
      <p:sp>
        <p:nvSpPr>
          <p:cNvPr id="45" name="Text 39"/>
          <p:cNvSpPr txBox="1"/>
          <p:nvPr/>
        </p:nvSpPr>
        <p:spPr>
          <a:xfrm>
            <a:off x="6963156" y="3619195"/>
            <a:ext cx="2395728" cy="1911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4B5563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Scale to Java island (20 hospitals)</a:t>
            </a:r>
            <a:endParaRPr lang="en-US" sz="1000" dirty="0"/>
          </a:p>
        </p:txBody>
      </p:sp>
      <p:sp>
        <p:nvSpPr>
          <p:cNvPr id="46" name="Shape 40"/>
          <p:cNvSpPr/>
          <p:nvPr/>
        </p:nvSpPr>
        <p:spPr>
          <a:xfrm>
            <a:off x="6476695" y="4000500"/>
            <a:ext cx="342900" cy="342900"/>
          </a:xfrm>
          <a:prstGeom prst="ellipse">
            <a:avLst/>
          </a:prstGeom>
          <a:solidFill>
            <a:srgbClr val="3C9D74"/>
          </a:solidFill>
          <a:ln/>
        </p:spPr>
      </p:sp>
      <p:sp>
        <p:nvSpPr>
          <p:cNvPr id="47" name="Text 41"/>
          <p:cNvSpPr txBox="1"/>
          <p:nvPr/>
        </p:nvSpPr>
        <p:spPr>
          <a:xfrm>
            <a:off x="6596482" y="4058107"/>
            <a:ext cx="21945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4</a:t>
            </a:r>
            <a:endParaRPr lang="en-US" sz="1200" dirty="0"/>
          </a:p>
        </p:txBody>
      </p:sp>
      <p:sp>
        <p:nvSpPr>
          <p:cNvPr id="48" name="Text 42"/>
          <p:cNvSpPr txBox="1"/>
          <p:nvPr/>
        </p:nvSpPr>
        <p:spPr>
          <a:xfrm>
            <a:off x="6963156" y="4000500"/>
            <a:ext cx="924458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00000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Month 3-6</a:t>
            </a:r>
            <a:endParaRPr lang="en-US" sz="1200" dirty="0"/>
          </a:p>
        </p:txBody>
      </p:sp>
      <p:sp>
        <p:nvSpPr>
          <p:cNvPr id="49" name="Text 43"/>
          <p:cNvSpPr txBox="1"/>
          <p:nvPr/>
        </p:nvSpPr>
        <p:spPr>
          <a:xfrm>
            <a:off x="6963156" y="4229100"/>
            <a:ext cx="3119933" cy="1911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4B5563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National rollout (100+ stroke-ready hospitals)</a:t>
            </a:r>
            <a:endParaRPr lang="en-US" sz="1000" dirty="0"/>
          </a:p>
        </p:txBody>
      </p:sp>
      <p:sp>
        <p:nvSpPr>
          <p:cNvPr id="50" name="Text 44"/>
          <p:cNvSpPr txBox="1"/>
          <p:nvPr/>
        </p:nvSpPr>
        <p:spPr>
          <a:xfrm>
            <a:off x="6324905" y="4990795"/>
            <a:ext cx="2086661" cy="26700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500" b="1" dirty="0">
                <a:solidFill>
                  <a:srgbClr val="047857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Expected Outcomes</a:t>
            </a:r>
            <a:endParaRPr lang="en-US" sz="1500" dirty="0"/>
          </a:p>
        </p:txBody>
      </p:sp>
      <p:sp>
        <p:nvSpPr>
          <p:cNvPr id="51" name="Text 45"/>
          <p:cNvSpPr txBox="1"/>
          <p:nvPr/>
        </p:nvSpPr>
        <p:spPr>
          <a:xfrm>
            <a:off x="6610198" y="5410505"/>
            <a:ext cx="64831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065F46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2,000+</a:t>
            </a:r>
            <a:endParaRPr lang="en-US" sz="1200" dirty="0"/>
          </a:p>
        </p:txBody>
      </p:sp>
      <p:sp>
        <p:nvSpPr>
          <p:cNvPr id="52" name="Text 46"/>
          <p:cNvSpPr txBox="1"/>
          <p:nvPr/>
        </p:nvSpPr>
        <p:spPr>
          <a:xfrm>
            <a:off x="7135063" y="5410505"/>
            <a:ext cx="1610258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00000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lives saved in Year 1</a:t>
            </a:r>
            <a:endParaRPr lang="en-US" sz="1200" dirty="0"/>
          </a:p>
        </p:txBody>
      </p:sp>
      <p:sp>
        <p:nvSpPr>
          <p:cNvPr id="53" name="Text 47"/>
          <p:cNvSpPr txBox="1"/>
          <p:nvPr/>
        </p:nvSpPr>
        <p:spPr>
          <a:xfrm>
            <a:off x="9258300" y="5410505"/>
            <a:ext cx="45720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065F46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40%</a:t>
            </a:r>
            <a:endParaRPr lang="en-US" sz="1200" dirty="0"/>
          </a:p>
        </p:txBody>
      </p:sp>
      <p:sp>
        <p:nvSpPr>
          <p:cNvPr id="54" name="Text 48"/>
          <p:cNvSpPr txBox="1"/>
          <p:nvPr/>
        </p:nvSpPr>
        <p:spPr>
          <a:xfrm>
            <a:off x="9593885" y="5410505"/>
            <a:ext cx="2124151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00000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golden hour improvement</a:t>
            </a:r>
            <a:endParaRPr lang="en-US" sz="1200" dirty="0"/>
          </a:p>
        </p:txBody>
      </p:sp>
      <p:sp>
        <p:nvSpPr>
          <p:cNvPr id="55" name="Text 49"/>
          <p:cNvSpPr txBox="1"/>
          <p:nvPr/>
        </p:nvSpPr>
        <p:spPr>
          <a:xfrm>
            <a:off x="6610198" y="5943600"/>
            <a:ext cx="562356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065F46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IDR 1B</a:t>
            </a:r>
            <a:endParaRPr lang="en-US" sz="1200" dirty="0"/>
          </a:p>
        </p:txBody>
      </p:sp>
      <p:sp>
        <p:nvSpPr>
          <p:cNvPr id="56" name="Text 50"/>
          <p:cNvSpPr txBox="1"/>
          <p:nvPr/>
        </p:nvSpPr>
        <p:spPr>
          <a:xfrm>
            <a:off x="7055510" y="5943600"/>
            <a:ext cx="1581912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00000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healthcare savings</a:t>
            </a:r>
            <a:endParaRPr lang="en-US" sz="1200" dirty="0"/>
          </a:p>
        </p:txBody>
      </p:sp>
      <p:sp>
        <p:nvSpPr>
          <p:cNvPr id="57" name="Text 51"/>
          <p:cNvSpPr txBox="1"/>
          <p:nvPr/>
        </p:nvSpPr>
        <p:spPr>
          <a:xfrm>
            <a:off x="9258300" y="5943600"/>
            <a:ext cx="790956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065F46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National</a:t>
            </a:r>
            <a:endParaRPr lang="en-US" sz="1200" dirty="0"/>
          </a:p>
        </p:txBody>
      </p:sp>
      <p:sp>
        <p:nvSpPr>
          <p:cNvPr id="58" name="Text 52"/>
          <p:cNvSpPr txBox="1"/>
          <p:nvPr/>
        </p:nvSpPr>
        <p:spPr>
          <a:xfrm>
            <a:off x="9258300" y="5943600"/>
            <a:ext cx="2000707" cy="4480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00000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stroke response system</a:t>
            </a:r>
            <a:endParaRPr lang="en-US" sz="1200" dirty="0"/>
          </a:p>
        </p:txBody>
      </p:sp>
      <p:sp>
        <p:nvSpPr>
          <p:cNvPr id="59" name="Shape 53"/>
          <p:cNvSpPr/>
          <p:nvPr/>
        </p:nvSpPr>
        <p:spPr>
          <a:xfrm>
            <a:off x="3275381" y="7457846"/>
            <a:ext cx="5648249" cy="457200"/>
          </a:xfrm>
          <a:prstGeom prst="roundRect">
            <a:avLst>
              <a:gd name="adj" fmla="val 125000"/>
            </a:avLst>
          </a:prstGeom>
          <a:solidFill>
            <a:srgbClr val="0D5A3A"/>
          </a:solidFill>
          <a:ln/>
        </p:spPr>
      </p:sp>
      <p:pic>
        <p:nvPicPr>
          <p:cNvPr id="60" name="Image 4" descr="preencoded.png"/>
          <p:cNvPicPr>
            <a:picLocks noChangeAspect="1"/>
          </p:cNvPicPr>
          <p:nvPr/>
        </p:nvPicPr>
        <p:blipFill>
          <a:blip r:embed="rId7"/>
          <a:srcRect l="-2994" r="-2994"/>
          <a:stretch/>
        </p:blipFill>
        <p:spPr>
          <a:xfrm>
            <a:off x="3503981" y="7601407"/>
            <a:ext cx="161849" cy="152705"/>
          </a:xfrm>
          <a:prstGeom prst="rect">
            <a:avLst/>
          </a:prstGeom>
        </p:spPr>
      </p:pic>
      <p:sp>
        <p:nvSpPr>
          <p:cNvPr id="61" name="Text 54"/>
          <p:cNvSpPr txBox="1"/>
          <p:nvPr/>
        </p:nvSpPr>
        <p:spPr>
          <a:xfrm>
            <a:off x="3741725" y="7572146"/>
            <a:ext cx="5067605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STROKECARE AI - EVERY SECOND COUNTS, SAVE LIVES NOW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7E741C-9A2C-FB5D-EEDD-6743CE0254F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>
            <a:extLst>
              <a:ext uri="{FF2B5EF4-FFF2-40B4-BE49-F238E27FC236}">
                <a16:creationId xmlns:a16="http://schemas.microsoft.com/office/drawing/2014/main" id="{75D8DCF7-5459-BC7F-4625-7129124AD8DF}"/>
              </a:ext>
            </a:extLst>
          </p:cNvPr>
          <p:cNvSpPr/>
          <p:nvPr/>
        </p:nvSpPr>
        <p:spPr>
          <a:xfrm>
            <a:off x="0" y="0"/>
            <a:ext cx="12191695" cy="8477402"/>
          </a:xfrm>
          <a:prstGeom prst="rect">
            <a:avLst/>
          </a:prstGeom>
          <a:solidFill>
            <a:srgbClr val="F1F9F6"/>
          </a:solidFill>
          <a:ln/>
        </p:spPr>
      </p:sp>
      <p:sp>
        <p:nvSpPr>
          <p:cNvPr id="3" name="Shape 1">
            <a:extLst>
              <a:ext uri="{FF2B5EF4-FFF2-40B4-BE49-F238E27FC236}">
                <a16:creationId xmlns:a16="http://schemas.microsoft.com/office/drawing/2014/main" id="{C9888B05-9062-AA92-0908-A8EF5FC214C4}"/>
              </a:ext>
            </a:extLst>
          </p:cNvPr>
          <p:cNvSpPr/>
          <p:nvPr/>
        </p:nvSpPr>
        <p:spPr>
          <a:xfrm>
            <a:off x="8382305" y="0"/>
            <a:ext cx="3810305" cy="3810305"/>
          </a:xfrm>
          <a:prstGeom prst="rect">
            <a:avLst/>
          </a:prstGeom>
          <a:solidFill>
            <a:srgbClr val="E6F5EF"/>
          </a:solidFill>
          <a:ln/>
        </p:spPr>
      </p:sp>
      <p:sp>
        <p:nvSpPr>
          <p:cNvPr id="4" name="Shape 2">
            <a:extLst>
              <a:ext uri="{FF2B5EF4-FFF2-40B4-BE49-F238E27FC236}">
                <a16:creationId xmlns:a16="http://schemas.microsoft.com/office/drawing/2014/main" id="{A90CAC19-6AF1-496F-92C8-6D045C72A521}"/>
              </a:ext>
            </a:extLst>
          </p:cNvPr>
          <p:cNvSpPr/>
          <p:nvPr/>
        </p:nvSpPr>
        <p:spPr>
          <a:xfrm>
            <a:off x="0" y="8363102"/>
            <a:ext cx="12191695" cy="114300"/>
          </a:xfrm>
          <a:prstGeom prst="rect">
            <a:avLst/>
          </a:prstGeom>
          <a:solidFill>
            <a:srgbClr val="18634A">
              <a:alpha val="15000"/>
            </a:srgbClr>
          </a:solidFill>
          <a:ln/>
        </p:spPr>
      </p:sp>
      <p:sp>
        <p:nvSpPr>
          <p:cNvPr id="5" name="Text 3">
            <a:extLst>
              <a:ext uri="{FF2B5EF4-FFF2-40B4-BE49-F238E27FC236}">
                <a16:creationId xmlns:a16="http://schemas.microsoft.com/office/drawing/2014/main" id="{37C1F74B-4DBC-AE5E-E5A9-9FD42AACC2C2}"/>
              </a:ext>
            </a:extLst>
          </p:cNvPr>
          <p:cNvSpPr txBox="1"/>
          <p:nvPr/>
        </p:nvSpPr>
        <p:spPr>
          <a:xfrm>
            <a:off x="571500" y="457200"/>
            <a:ext cx="5410505" cy="4197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700" b="1" dirty="0">
                <a:solidFill>
                  <a:srgbClr val="0D5A3A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References</a:t>
            </a:r>
            <a:endParaRPr lang="en-US" sz="2700" dirty="0"/>
          </a:p>
        </p:txBody>
      </p:sp>
      <p:sp>
        <p:nvSpPr>
          <p:cNvPr id="6" name="Shape 4">
            <a:extLst>
              <a:ext uri="{FF2B5EF4-FFF2-40B4-BE49-F238E27FC236}">
                <a16:creationId xmlns:a16="http://schemas.microsoft.com/office/drawing/2014/main" id="{F0D8C18A-7E5C-8E9F-12F4-FEA06A146350}"/>
              </a:ext>
            </a:extLst>
          </p:cNvPr>
          <p:cNvSpPr/>
          <p:nvPr/>
        </p:nvSpPr>
        <p:spPr>
          <a:xfrm>
            <a:off x="571500" y="1047902"/>
            <a:ext cx="761695" cy="38405"/>
          </a:xfrm>
          <a:prstGeom prst="rect">
            <a:avLst/>
          </a:prstGeom>
          <a:solidFill>
            <a:srgbClr val="3C9D74"/>
          </a:solidFill>
          <a:ln/>
        </p:spPr>
      </p:sp>
      <p:sp>
        <p:nvSpPr>
          <p:cNvPr id="31" name="Shape 25">
            <a:extLst>
              <a:ext uri="{FF2B5EF4-FFF2-40B4-BE49-F238E27FC236}">
                <a16:creationId xmlns:a16="http://schemas.microsoft.com/office/drawing/2014/main" id="{DF467C3B-D833-3721-F3CB-06AFC211D639}"/>
              </a:ext>
            </a:extLst>
          </p:cNvPr>
          <p:cNvSpPr/>
          <p:nvPr/>
        </p:nvSpPr>
        <p:spPr>
          <a:xfrm>
            <a:off x="571500" y="1209751"/>
            <a:ext cx="11048695" cy="5088412"/>
          </a:xfrm>
          <a:prstGeom prst="roundRect">
            <a:avLst>
              <a:gd name="adj" fmla="val 5258"/>
            </a:avLst>
          </a:prstGeom>
          <a:solidFill>
            <a:srgbClr val="FFFFFF"/>
          </a:solidFill>
          <a:ln/>
          <a:effectLst>
            <a:outerShdw blurRad="152400" dist="38100" dir="5400000" algn="bl" rotWithShape="0">
              <a:srgbClr val="000000">
                <a:alpha val="5000"/>
              </a:srgbClr>
            </a:outerShdw>
          </a:effectLst>
        </p:spPr>
      </p:sp>
      <p:sp>
        <p:nvSpPr>
          <p:cNvPr id="36" name="Text 29">
            <a:extLst>
              <a:ext uri="{FF2B5EF4-FFF2-40B4-BE49-F238E27FC236}">
                <a16:creationId xmlns:a16="http://schemas.microsoft.com/office/drawing/2014/main" id="{1CFDDE46-25D1-80D6-EF2D-52464D74C184}"/>
              </a:ext>
            </a:extLst>
          </p:cNvPr>
          <p:cNvSpPr txBox="1"/>
          <p:nvPr/>
        </p:nvSpPr>
        <p:spPr>
          <a:xfrm>
            <a:off x="728953" y="1486815"/>
            <a:ext cx="10645063" cy="438843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rgbClr val="4B5563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Kementerian Kesehatan Republik Indonesia. (2023). </a:t>
            </a:r>
            <a:r>
              <a:rPr lang="en-US" sz="1400" dirty="0" err="1">
                <a:solidFill>
                  <a:srgbClr val="4B5563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Profil</a:t>
            </a:r>
            <a:r>
              <a:rPr lang="en-US" sz="1400" dirty="0">
                <a:solidFill>
                  <a:srgbClr val="4B5563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 Kesehatan Indonesia 2023. https://kemkes.go.id/app_asset/file_content_download/172231123666a86244b83fd8.51637104.pdf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en-US" sz="1400" dirty="0">
              <a:solidFill>
                <a:srgbClr val="4B5563"/>
              </a:solidFill>
              <a:latin typeface="Poppins" pitchFamily="34" charset="0"/>
              <a:ea typeface="Poppins" pitchFamily="34" charset="-122"/>
              <a:cs typeface="Poppins" pitchFamily="34" charset="-12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rgbClr val="4B5563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Kementerian Kesehatan Republik Indonesia. (2024). </a:t>
            </a:r>
            <a:r>
              <a:rPr lang="en-US" sz="1400" dirty="0" err="1">
                <a:solidFill>
                  <a:srgbClr val="4B5563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Survei</a:t>
            </a:r>
            <a:r>
              <a:rPr lang="en-US" sz="1400" dirty="0">
                <a:solidFill>
                  <a:srgbClr val="4B5563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 Kesehatan Indonesia (SKI) 2023 — </a:t>
            </a:r>
            <a:r>
              <a:rPr lang="en-US" sz="1400" dirty="0" err="1">
                <a:solidFill>
                  <a:srgbClr val="4B5563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hasil</a:t>
            </a:r>
            <a:r>
              <a:rPr lang="en-US" sz="1400" dirty="0">
                <a:solidFill>
                  <a:srgbClr val="4B5563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 &amp; </a:t>
            </a:r>
            <a:r>
              <a:rPr lang="en-US" sz="1400" dirty="0" err="1">
                <a:solidFill>
                  <a:srgbClr val="4B5563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angka</a:t>
            </a:r>
            <a:r>
              <a:rPr lang="en-US" sz="1400" dirty="0">
                <a:solidFill>
                  <a:srgbClr val="4B5563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. https://www.badankebijakan.kemkes.go.id/hasil-ski-2023/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en-US" sz="1400" dirty="0">
              <a:solidFill>
                <a:srgbClr val="4B5563"/>
              </a:solidFill>
              <a:latin typeface="Poppins" pitchFamily="34" charset="0"/>
              <a:ea typeface="Poppins" pitchFamily="34" charset="-122"/>
              <a:cs typeface="Poppins" pitchFamily="34" charset="-12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rgbClr val="4B5563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American Heart Association. (2019). Suggested Time Interval Goals for Stroke Treatment (Door-to-Needle etc.) [PDF]. https://www.heart.org/-/media/files/professional/quality-improvement/target-stroke/target-stroke-phase-iii/9-17-update/ds14860-time-interval-one-pager_v2.pdf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en-US" sz="1400" dirty="0">
              <a:solidFill>
                <a:srgbClr val="4B5563"/>
              </a:solidFill>
              <a:latin typeface="Poppins" pitchFamily="34" charset="0"/>
              <a:ea typeface="Poppins" pitchFamily="34" charset="-122"/>
              <a:cs typeface="Poppins" pitchFamily="34" charset="-12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rgbClr val="4B5563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Khandelwal, A., Sarma, K., Hussain, M., Dikshit, P., &amp; Baidya, D. (2025). Acute ischemic stroke and the golden hour: Critical updates. Journal of Neurosciences in Rural Practice. https://ruralneuropractice.com/acute-ischemic-stroke-and-the-golden-hour-critical-updates/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en-US" sz="1400" dirty="0">
              <a:solidFill>
                <a:srgbClr val="4B5563"/>
              </a:solidFill>
              <a:latin typeface="Poppins" pitchFamily="34" charset="0"/>
              <a:ea typeface="Poppins" pitchFamily="34" charset="-122"/>
              <a:cs typeface="Poppins" pitchFamily="34" charset="-12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rgbClr val="4B5563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"Door to needle time 25 minutes thrombolysis therapy in acute ischemic stroke." Journal of Neurosurgery. https://www.jns-journal.com/article/S0022-510X%2819%2930999-2/fulltext</a:t>
            </a:r>
          </a:p>
        </p:txBody>
      </p:sp>
      <p:sp>
        <p:nvSpPr>
          <p:cNvPr id="37" name="Shape 30">
            <a:extLst>
              <a:ext uri="{FF2B5EF4-FFF2-40B4-BE49-F238E27FC236}">
                <a16:creationId xmlns:a16="http://schemas.microsoft.com/office/drawing/2014/main" id="{EF602E63-2E63-8D32-5401-44EC22241343}"/>
              </a:ext>
            </a:extLst>
          </p:cNvPr>
          <p:cNvSpPr/>
          <p:nvPr/>
        </p:nvSpPr>
        <p:spPr>
          <a:xfrm>
            <a:off x="571500" y="6743700"/>
            <a:ext cx="11048695" cy="1257300"/>
          </a:xfrm>
          <a:prstGeom prst="roundRect">
            <a:avLst>
              <a:gd name="adj" fmla="val 4408"/>
            </a:avLst>
          </a:prstGeom>
          <a:solidFill>
            <a:srgbClr val="ECFDF5"/>
          </a:solidFill>
          <a:ln/>
        </p:spPr>
      </p:sp>
      <p:sp>
        <p:nvSpPr>
          <p:cNvPr id="38" name="Shape 31">
            <a:extLst>
              <a:ext uri="{FF2B5EF4-FFF2-40B4-BE49-F238E27FC236}">
                <a16:creationId xmlns:a16="http://schemas.microsoft.com/office/drawing/2014/main" id="{25FD096A-39F8-86DF-CA10-3335DFD7DD8D}"/>
              </a:ext>
            </a:extLst>
          </p:cNvPr>
          <p:cNvSpPr/>
          <p:nvPr/>
        </p:nvSpPr>
        <p:spPr>
          <a:xfrm>
            <a:off x="571500" y="6743700"/>
            <a:ext cx="38405" cy="1257300"/>
          </a:xfrm>
          <a:prstGeom prst="rect">
            <a:avLst/>
          </a:prstGeom>
          <a:solidFill>
            <a:srgbClr val="10B981"/>
          </a:solidFill>
          <a:ln/>
        </p:spPr>
      </p:sp>
      <p:pic>
        <p:nvPicPr>
          <p:cNvPr id="39" name="Image 5" descr="preencoded.png">
            <a:extLst>
              <a:ext uri="{FF2B5EF4-FFF2-40B4-BE49-F238E27FC236}">
                <a16:creationId xmlns:a16="http://schemas.microsoft.com/office/drawing/2014/main" id="{51AB9A9D-21DF-714C-D580-22DE3DF649D9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-1064" r="-1064"/>
          <a:stretch/>
        </p:blipFill>
        <p:spPr>
          <a:xfrm>
            <a:off x="838505" y="7019849"/>
            <a:ext cx="219456" cy="171907"/>
          </a:xfrm>
          <a:prstGeom prst="rect">
            <a:avLst/>
          </a:prstGeom>
        </p:spPr>
      </p:pic>
      <p:sp>
        <p:nvSpPr>
          <p:cNvPr id="40" name="Text 32">
            <a:extLst>
              <a:ext uri="{FF2B5EF4-FFF2-40B4-BE49-F238E27FC236}">
                <a16:creationId xmlns:a16="http://schemas.microsoft.com/office/drawing/2014/main" id="{F3EBBAB5-C29C-34DC-10C0-1D6EAA36D104}"/>
              </a:ext>
            </a:extLst>
          </p:cNvPr>
          <p:cNvSpPr txBox="1"/>
          <p:nvPr/>
        </p:nvSpPr>
        <p:spPr>
          <a:xfrm>
            <a:off x="1171346" y="6972300"/>
            <a:ext cx="1634033" cy="26700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b="1" dirty="0">
                <a:solidFill>
                  <a:srgbClr val="1F2937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Advisory Support</a:t>
            </a:r>
            <a:endParaRPr lang="en-US" sz="1300" dirty="0"/>
          </a:p>
        </p:txBody>
      </p:sp>
      <p:sp>
        <p:nvSpPr>
          <p:cNvPr id="41" name="Text 33">
            <a:extLst>
              <a:ext uri="{FF2B5EF4-FFF2-40B4-BE49-F238E27FC236}">
                <a16:creationId xmlns:a16="http://schemas.microsoft.com/office/drawing/2014/main" id="{3B65FE2A-F2A9-E227-D930-780E90D29B8D}"/>
              </a:ext>
            </a:extLst>
          </p:cNvPr>
          <p:cNvSpPr txBox="1"/>
          <p:nvPr/>
        </p:nvSpPr>
        <p:spPr>
          <a:xfrm>
            <a:off x="838505" y="7315200"/>
            <a:ext cx="10411358" cy="4480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4B5563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Backed by leading advisors in neurology and health system management from Indonesia's top medical institutions and the Indonesian Stroke Society.</a:t>
            </a:r>
            <a:endParaRPr lang="en-US" sz="1200" dirty="0"/>
          </a:p>
        </p:txBody>
      </p:sp>
      <p:sp>
        <p:nvSpPr>
          <p:cNvPr id="42" name="Shape 34">
            <a:extLst>
              <a:ext uri="{FF2B5EF4-FFF2-40B4-BE49-F238E27FC236}">
                <a16:creationId xmlns:a16="http://schemas.microsoft.com/office/drawing/2014/main" id="{91C2C80A-3B21-4F12-6F88-91569BE9C6F4}"/>
              </a:ext>
            </a:extLst>
          </p:cNvPr>
          <p:cNvSpPr/>
          <p:nvPr/>
        </p:nvSpPr>
        <p:spPr>
          <a:xfrm>
            <a:off x="10311689" y="7715707"/>
            <a:ext cx="381305" cy="381305"/>
          </a:xfrm>
          <a:prstGeom prst="roundRect">
            <a:avLst>
              <a:gd name="adj" fmla="val 239808"/>
            </a:avLst>
          </a:prstGeom>
          <a:solidFill>
            <a:srgbClr val="059669"/>
          </a:solidFill>
          <a:ln/>
        </p:spPr>
      </p:sp>
      <p:pic>
        <p:nvPicPr>
          <p:cNvPr id="43" name="Image 6" descr="preencoded.png">
            <a:extLst>
              <a:ext uri="{FF2B5EF4-FFF2-40B4-BE49-F238E27FC236}">
                <a16:creationId xmlns:a16="http://schemas.microsoft.com/office/drawing/2014/main" id="{774D04DD-73DC-A648-23D1-F95DE21C7E7E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>
            <a:off x="10425989" y="7830007"/>
            <a:ext cx="152705" cy="152705"/>
          </a:xfrm>
          <a:prstGeom prst="rect">
            <a:avLst/>
          </a:prstGeom>
        </p:spPr>
      </p:pic>
      <p:sp>
        <p:nvSpPr>
          <p:cNvPr id="44" name="Text 35">
            <a:extLst>
              <a:ext uri="{FF2B5EF4-FFF2-40B4-BE49-F238E27FC236}">
                <a16:creationId xmlns:a16="http://schemas.microsoft.com/office/drawing/2014/main" id="{FEDD3471-3D32-197B-E32C-582E59C9EEC7}"/>
              </a:ext>
            </a:extLst>
          </p:cNvPr>
          <p:cNvSpPr txBox="1"/>
          <p:nvPr/>
        </p:nvSpPr>
        <p:spPr>
          <a:xfrm>
            <a:off x="10768889" y="7791602"/>
            <a:ext cx="1162202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047857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StrokeCareAI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32136044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1F9F6"/>
          </a:solidFill>
          <a:ln/>
        </p:spPr>
      </p:sp>
      <p:sp>
        <p:nvSpPr>
          <p:cNvPr id="3" name="Shape 1"/>
          <p:cNvSpPr/>
          <p:nvPr/>
        </p:nvSpPr>
        <p:spPr>
          <a:xfrm>
            <a:off x="8382305" y="0"/>
            <a:ext cx="3810305" cy="3810305"/>
          </a:xfrm>
          <a:prstGeom prst="rect">
            <a:avLst/>
          </a:prstGeom>
          <a:solidFill>
            <a:srgbClr val="E6F5EF"/>
          </a:solidFill>
          <a:ln/>
        </p:spPr>
      </p:sp>
      <p:sp>
        <p:nvSpPr>
          <p:cNvPr id="4" name="Shape 2"/>
          <p:cNvSpPr/>
          <p:nvPr/>
        </p:nvSpPr>
        <p:spPr>
          <a:xfrm>
            <a:off x="0" y="6743700"/>
            <a:ext cx="12191695" cy="114300"/>
          </a:xfrm>
          <a:prstGeom prst="rect">
            <a:avLst/>
          </a:prstGeom>
          <a:solidFill>
            <a:srgbClr val="18634A">
              <a:alpha val="15000"/>
            </a:srgbClr>
          </a:solidFill>
          <a:ln/>
        </p:spPr>
      </p:sp>
      <p:sp>
        <p:nvSpPr>
          <p:cNvPr id="5" name="Text 3"/>
          <p:cNvSpPr txBox="1"/>
          <p:nvPr/>
        </p:nvSpPr>
        <p:spPr>
          <a:xfrm>
            <a:off x="571500" y="457200"/>
            <a:ext cx="8334756" cy="4197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700" b="1" dirty="0">
                <a:solidFill>
                  <a:srgbClr val="0D5A3A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Problem Statement: Indonesia's Stroke Crisis</a:t>
            </a:r>
            <a:endParaRPr lang="en-US" sz="2700" dirty="0"/>
          </a:p>
        </p:txBody>
      </p:sp>
      <p:sp>
        <p:nvSpPr>
          <p:cNvPr id="6" name="Shape 4"/>
          <p:cNvSpPr/>
          <p:nvPr/>
        </p:nvSpPr>
        <p:spPr>
          <a:xfrm>
            <a:off x="571500" y="1047902"/>
            <a:ext cx="761695" cy="38405"/>
          </a:xfrm>
          <a:prstGeom prst="rect">
            <a:avLst/>
          </a:prstGeom>
          <a:solidFill>
            <a:srgbClr val="3C9D74"/>
          </a:solidFill>
          <a:ln/>
        </p:spPr>
      </p:sp>
      <p:sp>
        <p:nvSpPr>
          <p:cNvPr id="7" name="Text 5"/>
          <p:cNvSpPr txBox="1"/>
          <p:nvPr/>
        </p:nvSpPr>
        <p:spPr>
          <a:xfrm>
            <a:off x="857707" y="1609344"/>
            <a:ext cx="5643677" cy="5056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dirty="0">
                <a:solidFill>
                  <a:srgbClr val="374151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Stroke is the #1 leading cause of death in Indonesia (19.42% of all deaths)</a:t>
            </a:r>
            <a:endParaRPr lang="en-US" sz="1300" dirty="0"/>
          </a:p>
        </p:txBody>
      </p:sp>
      <p:sp>
        <p:nvSpPr>
          <p:cNvPr id="8" name="Text 6"/>
          <p:cNvSpPr txBox="1"/>
          <p:nvPr/>
        </p:nvSpPr>
        <p:spPr>
          <a:xfrm>
            <a:off x="857707" y="2295144"/>
            <a:ext cx="2882189" cy="23865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dirty="0">
                <a:solidFill>
                  <a:srgbClr val="374151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2.3 million stroke cases annually</a:t>
            </a:r>
            <a:endParaRPr lang="en-US" sz="1300" dirty="0"/>
          </a:p>
        </p:txBody>
      </p:sp>
      <p:sp>
        <p:nvSpPr>
          <p:cNvPr id="9" name="Text 7"/>
          <p:cNvSpPr txBox="1"/>
          <p:nvPr/>
        </p:nvSpPr>
        <p:spPr>
          <a:xfrm>
            <a:off x="857707" y="2714854"/>
            <a:ext cx="3786530" cy="23865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dirty="0">
                <a:solidFill>
                  <a:srgbClr val="374151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Prevalence: 8.3 per 1,000 population (2023)</a:t>
            </a:r>
            <a:endParaRPr lang="en-US" sz="1300" dirty="0"/>
          </a:p>
        </p:txBody>
      </p:sp>
      <p:sp>
        <p:nvSpPr>
          <p:cNvPr id="10" name="Text 8"/>
          <p:cNvSpPr txBox="1"/>
          <p:nvPr/>
        </p:nvSpPr>
        <p:spPr>
          <a:xfrm>
            <a:off x="857707" y="3133649"/>
            <a:ext cx="3482035" cy="23865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dirty="0">
                <a:solidFill>
                  <a:srgbClr val="374151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11.2% of total disabilities, 18.5% of deaths</a:t>
            </a:r>
            <a:endParaRPr lang="en-US" sz="1300" dirty="0"/>
          </a:p>
        </p:txBody>
      </p:sp>
      <p:sp>
        <p:nvSpPr>
          <p:cNvPr id="11" name="Text 9"/>
          <p:cNvSpPr txBox="1"/>
          <p:nvPr/>
        </p:nvSpPr>
        <p:spPr>
          <a:xfrm>
            <a:off x="857707" y="3552444"/>
            <a:ext cx="3748126" cy="23865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dirty="0">
                <a:solidFill>
                  <a:srgbClr val="374151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Massive cost: BPJS IDR 5.2T (Top 3 highest)</a:t>
            </a:r>
            <a:endParaRPr lang="en-US" sz="1300" dirty="0"/>
          </a:p>
        </p:txBody>
      </p:sp>
      <p:sp>
        <p:nvSpPr>
          <p:cNvPr id="12" name="Text 10"/>
          <p:cNvSpPr txBox="1"/>
          <p:nvPr/>
        </p:nvSpPr>
        <p:spPr>
          <a:xfrm>
            <a:off x="857707" y="3972154"/>
            <a:ext cx="5082235" cy="23865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dirty="0">
                <a:solidFill>
                  <a:srgbClr val="374151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Golden hour treatment is only achieved in 14-18% of cases</a:t>
            </a:r>
            <a:endParaRPr lang="en-US" sz="1300" dirty="0"/>
          </a:p>
        </p:txBody>
      </p:sp>
      <p:sp>
        <p:nvSpPr>
          <p:cNvPr id="13" name="Text 11"/>
          <p:cNvSpPr txBox="1"/>
          <p:nvPr/>
        </p:nvSpPr>
        <p:spPr>
          <a:xfrm>
            <a:off x="857707" y="4390949"/>
            <a:ext cx="4243730" cy="23865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dirty="0">
                <a:solidFill>
                  <a:srgbClr val="374151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Early detection remains low (11.3% of 90% target)</a:t>
            </a:r>
            <a:endParaRPr lang="en-US" sz="1300" dirty="0"/>
          </a:p>
        </p:txBody>
      </p:sp>
      <p:sp>
        <p:nvSpPr>
          <p:cNvPr id="14" name="Shape 12"/>
          <p:cNvSpPr/>
          <p:nvPr/>
        </p:nvSpPr>
        <p:spPr>
          <a:xfrm>
            <a:off x="7200900" y="1600200"/>
            <a:ext cx="4419295" cy="3600907"/>
          </a:xfrm>
          <a:prstGeom prst="roundRect">
            <a:avLst>
              <a:gd name="adj" fmla="val 806"/>
            </a:avLst>
          </a:prstGeom>
          <a:solidFill>
            <a:srgbClr val="FFFFFF">
              <a:alpha val="90000"/>
            </a:srgbClr>
          </a:solidFill>
          <a:ln/>
          <a:effectLst>
            <a:outerShdw blurRad="114300" dist="38100" dir="5400000" algn="bl" rotWithShape="0">
              <a:srgbClr val="000000">
                <a:alpha val="5000"/>
              </a:srgbClr>
            </a:outerShdw>
          </a:effectLst>
        </p:spPr>
      </p:sp>
      <p:pic>
        <p:nvPicPr>
          <p:cNvPr id="15" name="Image 0" descr="preencoded.png"/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7429500" y="1867205"/>
            <a:ext cx="190195" cy="190195"/>
          </a:xfrm>
          <a:prstGeom prst="rect">
            <a:avLst/>
          </a:prstGeom>
        </p:spPr>
      </p:pic>
      <p:sp>
        <p:nvSpPr>
          <p:cNvPr id="16" name="Text 13"/>
          <p:cNvSpPr txBox="1"/>
          <p:nvPr/>
        </p:nvSpPr>
        <p:spPr>
          <a:xfrm>
            <a:off x="7733995" y="1828800"/>
            <a:ext cx="1295705" cy="26700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500" b="1" dirty="0">
                <a:solidFill>
                  <a:srgbClr val="047857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Critical Gap</a:t>
            </a:r>
            <a:endParaRPr lang="en-US" sz="1500" dirty="0"/>
          </a:p>
        </p:txBody>
      </p:sp>
      <p:pic>
        <p:nvPicPr>
          <p:cNvPr id="17" name="Image 1" descr="preencoded.png"/>
          <p:cNvPicPr>
            <a:picLocks noChangeAspect="1"/>
          </p:cNvPicPr>
          <p:nvPr/>
        </p:nvPicPr>
        <p:blipFill>
          <a:blip r:embed="rId4"/>
          <a:srcRect t="-1" b="-1"/>
          <a:stretch/>
        </p:blipFill>
        <p:spPr>
          <a:xfrm>
            <a:off x="7429500" y="2247595"/>
            <a:ext cx="3962095" cy="2381098"/>
          </a:xfrm>
          <a:prstGeom prst="rect">
            <a:avLst/>
          </a:prstGeom>
        </p:spPr>
      </p:pic>
      <p:sp>
        <p:nvSpPr>
          <p:cNvPr id="18" name="Text 14"/>
          <p:cNvSpPr txBox="1"/>
          <p:nvPr/>
        </p:nvSpPr>
        <p:spPr>
          <a:xfrm>
            <a:off x="7846466" y="4781398"/>
            <a:ext cx="3234233" cy="1911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6B728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Source: Ministry of Health Indonesia, 2023-2024</a:t>
            </a:r>
            <a:endParaRPr lang="en-US" sz="1000" dirty="0"/>
          </a:p>
        </p:txBody>
      </p:sp>
      <p:sp>
        <p:nvSpPr>
          <p:cNvPr id="19" name="Shape 15"/>
          <p:cNvSpPr/>
          <p:nvPr/>
        </p:nvSpPr>
        <p:spPr>
          <a:xfrm>
            <a:off x="7244791" y="4839005"/>
            <a:ext cx="4572000" cy="457200"/>
          </a:xfrm>
          <a:prstGeom prst="rect">
            <a:avLst/>
          </a:prstGeom>
          <a:solidFill>
            <a:srgbClr val="FEF2F2"/>
          </a:solidFill>
          <a:ln/>
        </p:spPr>
      </p:sp>
      <p:sp>
        <p:nvSpPr>
          <p:cNvPr id="20" name="Shape 16"/>
          <p:cNvSpPr/>
          <p:nvPr/>
        </p:nvSpPr>
        <p:spPr>
          <a:xfrm>
            <a:off x="7244791" y="4839005"/>
            <a:ext cx="38405" cy="457200"/>
          </a:xfrm>
          <a:prstGeom prst="rect">
            <a:avLst/>
          </a:prstGeom>
          <a:solidFill>
            <a:srgbClr val="EF4444"/>
          </a:solidFill>
          <a:ln/>
        </p:spPr>
      </p:sp>
      <p:pic>
        <p:nvPicPr>
          <p:cNvPr id="21" name="Image 2" descr="preencoded.png"/>
          <p:cNvPicPr>
            <a:picLocks noChangeAspect="1"/>
          </p:cNvPicPr>
          <p:nvPr/>
        </p:nvPicPr>
        <p:blipFill>
          <a:blip r:embed="rId5"/>
          <a:srcRect/>
          <a:stretch/>
        </p:blipFill>
        <p:spPr>
          <a:xfrm>
            <a:off x="7397496" y="4972507"/>
            <a:ext cx="190195" cy="190195"/>
          </a:xfrm>
          <a:prstGeom prst="rect">
            <a:avLst/>
          </a:prstGeom>
        </p:spPr>
      </p:pic>
      <p:sp>
        <p:nvSpPr>
          <p:cNvPr id="22" name="Text 17"/>
          <p:cNvSpPr txBox="1"/>
          <p:nvPr/>
        </p:nvSpPr>
        <p:spPr>
          <a:xfrm>
            <a:off x="7701991" y="4953305"/>
            <a:ext cx="411480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374151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86% of patients miss the crucial golden hour window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1F9F6"/>
          </a:solidFill>
          <a:ln/>
        </p:spPr>
      </p:sp>
      <p:sp>
        <p:nvSpPr>
          <p:cNvPr id="3" name="Shape 1"/>
          <p:cNvSpPr/>
          <p:nvPr/>
        </p:nvSpPr>
        <p:spPr>
          <a:xfrm>
            <a:off x="8382305" y="0"/>
            <a:ext cx="3810305" cy="3810305"/>
          </a:xfrm>
          <a:prstGeom prst="rect">
            <a:avLst/>
          </a:prstGeom>
          <a:solidFill>
            <a:srgbClr val="E6F5EF"/>
          </a:solidFill>
          <a:ln/>
        </p:spPr>
      </p:sp>
      <p:sp>
        <p:nvSpPr>
          <p:cNvPr id="4" name="Shape 2"/>
          <p:cNvSpPr/>
          <p:nvPr/>
        </p:nvSpPr>
        <p:spPr>
          <a:xfrm>
            <a:off x="0" y="6743700"/>
            <a:ext cx="12191695" cy="114300"/>
          </a:xfrm>
          <a:prstGeom prst="rect">
            <a:avLst/>
          </a:prstGeom>
          <a:solidFill>
            <a:srgbClr val="18634A">
              <a:alpha val="15000"/>
            </a:srgbClr>
          </a:solidFill>
          <a:ln/>
        </p:spPr>
      </p:sp>
      <p:pic>
        <p:nvPicPr>
          <p:cNvPr id="5" name="Image 0" descr="preencoded.png"/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9353398" y="2866644"/>
            <a:ext cx="152705" cy="152705"/>
          </a:xfrm>
          <a:prstGeom prst="rect">
            <a:avLst/>
          </a:prstGeom>
        </p:spPr>
      </p:pic>
      <p:pic>
        <p:nvPicPr>
          <p:cNvPr id="6" name="Image 1" descr="preencoded.png"/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9353398" y="3685946"/>
            <a:ext cx="152705" cy="152705"/>
          </a:xfrm>
          <a:prstGeom prst="rect">
            <a:avLst/>
          </a:prstGeom>
        </p:spPr>
      </p:pic>
      <p:pic>
        <p:nvPicPr>
          <p:cNvPr id="7" name="Image 2" descr="preencoded.png"/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9353398" y="4505249"/>
            <a:ext cx="152705" cy="152705"/>
          </a:xfrm>
          <a:prstGeom prst="rect">
            <a:avLst/>
          </a:prstGeom>
        </p:spPr>
      </p:pic>
      <p:sp>
        <p:nvSpPr>
          <p:cNvPr id="8" name="Text 3"/>
          <p:cNvSpPr txBox="1"/>
          <p:nvPr/>
        </p:nvSpPr>
        <p:spPr>
          <a:xfrm>
            <a:off x="571500" y="457200"/>
            <a:ext cx="7239305" cy="4197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700" b="1" dirty="0">
                <a:solidFill>
                  <a:srgbClr val="0D5A3A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Our Solution: StrokeCare AI Call Center</a:t>
            </a:r>
            <a:endParaRPr lang="en-US" sz="2700" dirty="0"/>
          </a:p>
        </p:txBody>
      </p:sp>
      <p:sp>
        <p:nvSpPr>
          <p:cNvPr id="9" name="Shape 4"/>
          <p:cNvSpPr/>
          <p:nvPr/>
        </p:nvSpPr>
        <p:spPr>
          <a:xfrm>
            <a:off x="571500" y="1047902"/>
            <a:ext cx="761695" cy="38405"/>
          </a:xfrm>
          <a:prstGeom prst="rect">
            <a:avLst/>
          </a:prstGeom>
          <a:solidFill>
            <a:srgbClr val="3C9D74"/>
          </a:solidFill>
          <a:ln/>
        </p:spPr>
      </p:sp>
      <p:sp>
        <p:nvSpPr>
          <p:cNvPr id="10" name="Text 5"/>
          <p:cNvSpPr txBox="1"/>
          <p:nvPr/>
        </p:nvSpPr>
        <p:spPr>
          <a:xfrm>
            <a:off x="857707" y="1609344"/>
            <a:ext cx="5434279" cy="23865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dirty="0">
                <a:solidFill>
                  <a:srgbClr val="374151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Real-time AI Voice Agent guides callers through FAST protocol</a:t>
            </a:r>
            <a:endParaRPr lang="en-US" sz="1300" dirty="0"/>
          </a:p>
        </p:txBody>
      </p:sp>
      <p:sp>
        <p:nvSpPr>
          <p:cNvPr id="11" name="Text 6"/>
          <p:cNvSpPr txBox="1"/>
          <p:nvPr/>
        </p:nvSpPr>
        <p:spPr>
          <a:xfrm>
            <a:off x="857707" y="2029054"/>
            <a:ext cx="3853282" cy="23865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dirty="0">
                <a:solidFill>
                  <a:srgbClr val="374151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24/7 voice access, no smartphone required</a:t>
            </a:r>
            <a:endParaRPr lang="en-US" sz="1300" dirty="0"/>
          </a:p>
        </p:txBody>
      </p:sp>
      <p:sp>
        <p:nvSpPr>
          <p:cNvPr id="12" name="Text 7"/>
          <p:cNvSpPr txBox="1"/>
          <p:nvPr/>
        </p:nvSpPr>
        <p:spPr>
          <a:xfrm>
            <a:off x="857707" y="2447849"/>
            <a:ext cx="5386730" cy="5056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dirty="0">
                <a:solidFill>
                  <a:srgbClr val="374151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Automatic ambulance dispatch integrated with stroke-ready hospitals</a:t>
            </a:r>
            <a:endParaRPr lang="en-US" sz="1300" dirty="0"/>
          </a:p>
        </p:txBody>
      </p:sp>
      <p:sp>
        <p:nvSpPr>
          <p:cNvPr id="13" name="Text 8"/>
          <p:cNvSpPr txBox="1"/>
          <p:nvPr/>
        </p:nvSpPr>
        <p:spPr>
          <a:xfrm>
            <a:off x="857707" y="3133649"/>
            <a:ext cx="1672438" cy="23865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dirty="0">
                <a:solidFill>
                  <a:srgbClr val="374151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Technology stack:</a:t>
            </a:r>
            <a:endParaRPr lang="en-US" sz="1300" dirty="0"/>
          </a:p>
        </p:txBody>
      </p:sp>
      <p:sp>
        <p:nvSpPr>
          <p:cNvPr id="14" name="Shape 9"/>
          <p:cNvSpPr/>
          <p:nvPr/>
        </p:nvSpPr>
        <p:spPr>
          <a:xfrm>
            <a:off x="1028700" y="3543300"/>
            <a:ext cx="1399946" cy="342900"/>
          </a:xfrm>
          <a:prstGeom prst="roundRect">
            <a:avLst>
              <a:gd name="adj" fmla="val 148148"/>
            </a:avLst>
          </a:prstGeom>
          <a:solidFill>
            <a:srgbClr val="3C9D74">
              <a:alpha val="15000"/>
            </a:srgbClr>
          </a:solidFill>
          <a:ln/>
        </p:spPr>
      </p:sp>
      <p:sp>
        <p:nvSpPr>
          <p:cNvPr id="15" name="Text 10"/>
          <p:cNvSpPr txBox="1"/>
          <p:nvPr/>
        </p:nvSpPr>
        <p:spPr>
          <a:xfrm>
            <a:off x="1123798" y="3629254"/>
            <a:ext cx="1295705" cy="1627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00" dirty="0">
                <a:solidFill>
                  <a:srgbClr val="0D5A3A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Twilio Voice Gateway</a:t>
            </a:r>
            <a:endParaRPr lang="en-US" sz="900" dirty="0"/>
          </a:p>
        </p:txBody>
      </p:sp>
      <p:sp>
        <p:nvSpPr>
          <p:cNvPr id="16" name="Shape 11"/>
          <p:cNvSpPr/>
          <p:nvPr/>
        </p:nvSpPr>
        <p:spPr>
          <a:xfrm>
            <a:off x="2473452" y="3543300"/>
            <a:ext cx="1533449" cy="342900"/>
          </a:xfrm>
          <a:prstGeom prst="roundRect">
            <a:avLst>
              <a:gd name="adj" fmla="val 148148"/>
            </a:avLst>
          </a:prstGeom>
          <a:solidFill>
            <a:srgbClr val="3C9D74">
              <a:alpha val="15000"/>
            </a:srgbClr>
          </a:solidFill>
          <a:ln/>
        </p:spPr>
      </p:sp>
      <p:sp>
        <p:nvSpPr>
          <p:cNvPr id="17" name="Text 12"/>
          <p:cNvSpPr txBox="1"/>
          <p:nvPr/>
        </p:nvSpPr>
        <p:spPr>
          <a:xfrm>
            <a:off x="2569464" y="3629254"/>
            <a:ext cx="1429207" cy="1627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00" dirty="0">
                <a:solidFill>
                  <a:srgbClr val="0D5A3A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Deepgram Voice Agent</a:t>
            </a:r>
            <a:endParaRPr lang="en-US" sz="900" dirty="0"/>
          </a:p>
        </p:txBody>
      </p:sp>
      <p:sp>
        <p:nvSpPr>
          <p:cNvPr id="18" name="Shape 13"/>
          <p:cNvSpPr/>
          <p:nvPr/>
        </p:nvSpPr>
        <p:spPr>
          <a:xfrm>
            <a:off x="4046220" y="3543300"/>
            <a:ext cx="838505" cy="342900"/>
          </a:xfrm>
          <a:prstGeom prst="roundRect">
            <a:avLst>
              <a:gd name="adj" fmla="val 148148"/>
            </a:avLst>
          </a:prstGeom>
          <a:solidFill>
            <a:srgbClr val="3C9D74">
              <a:alpha val="15000"/>
            </a:srgbClr>
          </a:solidFill>
          <a:ln/>
        </p:spPr>
      </p:sp>
      <p:sp>
        <p:nvSpPr>
          <p:cNvPr id="19" name="Text 14"/>
          <p:cNvSpPr txBox="1"/>
          <p:nvPr/>
        </p:nvSpPr>
        <p:spPr>
          <a:xfrm>
            <a:off x="4141318" y="3629254"/>
            <a:ext cx="734263" cy="1627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00" dirty="0">
                <a:solidFill>
                  <a:srgbClr val="0D5A3A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STT+AI+TTS</a:t>
            </a:r>
            <a:endParaRPr lang="en-US" sz="900" dirty="0"/>
          </a:p>
        </p:txBody>
      </p:sp>
      <p:sp>
        <p:nvSpPr>
          <p:cNvPr id="20" name="Shape 15"/>
          <p:cNvSpPr/>
          <p:nvPr/>
        </p:nvSpPr>
        <p:spPr>
          <a:xfrm>
            <a:off x="4927702" y="3543300"/>
            <a:ext cx="1095451" cy="342900"/>
          </a:xfrm>
          <a:prstGeom prst="roundRect">
            <a:avLst>
              <a:gd name="adj" fmla="val 148148"/>
            </a:avLst>
          </a:prstGeom>
          <a:solidFill>
            <a:srgbClr val="3C9D74">
              <a:alpha val="15000"/>
            </a:srgbClr>
          </a:solidFill>
          <a:ln/>
        </p:spPr>
      </p:sp>
      <p:sp>
        <p:nvSpPr>
          <p:cNvPr id="21" name="Text 16"/>
          <p:cNvSpPr txBox="1"/>
          <p:nvPr/>
        </p:nvSpPr>
        <p:spPr>
          <a:xfrm>
            <a:off x="5022799" y="3629254"/>
            <a:ext cx="991210" cy="1627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00" dirty="0">
                <a:solidFill>
                  <a:srgbClr val="0D5A3A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FAST Protocol AI</a:t>
            </a:r>
            <a:endParaRPr lang="en-US" sz="900" dirty="0"/>
          </a:p>
        </p:txBody>
      </p:sp>
      <p:sp>
        <p:nvSpPr>
          <p:cNvPr id="22" name="Text 17"/>
          <p:cNvSpPr txBox="1"/>
          <p:nvPr/>
        </p:nvSpPr>
        <p:spPr>
          <a:xfrm>
            <a:off x="857707" y="4095598"/>
            <a:ext cx="5701284" cy="23865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dirty="0">
                <a:solidFill>
                  <a:srgbClr val="374151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Optimized for the 4.5-hour critical golden window – 'Time is Brain'</a:t>
            </a:r>
            <a:endParaRPr lang="en-US" sz="1300" dirty="0"/>
          </a:p>
        </p:txBody>
      </p:sp>
      <p:sp>
        <p:nvSpPr>
          <p:cNvPr id="23" name="Shape 18"/>
          <p:cNvSpPr/>
          <p:nvPr/>
        </p:nvSpPr>
        <p:spPr>
          <a:xfrm>
            <a:off x="7200900" y="1600200"/>
            <a:ext cx="4419295" cy="4153205"/>
          </a:xfrm>
          <a:prstGeom prst="roundRect">
            <a:avLst>
              <a:gd name="adj" fmla="val 606"/>
            </a:avLst>
          </a:prstGeom>
          <a:solidFill>
            <a:srgbClr val="FFFFFF">
              <a:alpha val="90000"/>
            </a:srgbClr>
          </a:solidFill>
          <a:ln/>
          <a:effectLst>
            <a:outerShdw blurRad="114300" dist="38100" dir="5400000" algn="bl" rotWithShape="0">
              <a:srgbClr val="000000">
                <a:alpha val="5000"/>
              </a:srgbClr>
            </a:outerShdw>
          </a:effectLst>
        </p:spPr>
      </p:sp>
      <p:pic>
        <p:nvPicPr>
          <p:cNvPr id="24" name="Image 3" descr="preencoded.png"/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>
            <a:off x="7429500" y="1867205"/>
            <a:ext cx="142646" cy="190195"/>
          </a:xfrm>
          <a:prstGeom prst="rect">
            <a:avLst/>
          </a:prstGeom>
        </p:spPr>
      </p:pic>
      <p:sp>
        <p:nvSpPr>
          <p:cNvPr id="25" name="Text 19"/>
          <p:cNvSpPr txBox="1"/>
          <p:nvPr/>
        </p:nvSpPr>
        <p:spPr>
          <a:xfrm>
            <a:off x="7686446" y="1828800"/>
            <a:ext cx="1390802" cy="26700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500" b="1" dirty="0">
                <a:solidFill>
                  <a:srgbClr val="047857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How It Works</a:t>
            </a:r>
            <a:endParaRPr lang="en-US" sz="1500" dirty="0"/>
          </a:p>
        </p:txBody>
      </p:sp>
      <p:sp>
        <p:nvSpPr>
          <p:cNvPr id="26" name="Shape 20"/>
          <p:cNvSpPr/>
          <p:nvPr/>
        </p:nvSpPr>
        <p:spPr>
          <a:xfrm>
            <a:off x="7429500" y="2247595"/>
            <a:ext cx="3962095" cy="705002"/>
          </a:xfrm>
          <a:prstGeom prst="roundRect">
            <a:avLst>
              <a:gd name="adj" fmla="val 14022"/>
            </a:avLst>
          </a:prstGeom>
          <a:solidFill>
            <a:srgbClr val="FFFFFF"/>
          </a:solidFill>
          <a:ln/>
          <a:effectLst>
            <a:outerShdw blurRad="76200" dist="25400" dir="5400000" algn="bl" rotWithShape="0">
              <a:srgbClr val="000000">
                <a:alpha val="5000"/>
              </a:srgbClr>
            </a:outerShdw>
          </a:effectLst>
        </p:spPr>
      </p:sp>
      <p:sp>
        <p:nvSpPr>
          <p:cNvPr id="27" name="Shape 21"/>
          <p:cNvSpPr/>
          <p:nvPr/>
        </p:nvSpPr>
        <p:spPr>
          <a:xfrm>
            <a:off x="7429500" y="2247595"/>
            <a:ext cx="38405" cy="705002"/>
          </a:xfrm>
          <a:prstGeom prst="rect">
            <a:avLst/>
          </a:prstGeom>
          <a:solidFill>
            <a:srgbClr val="3C9D74"/>
          </a:solidFill>
          <a:ln/>
        </p:spPr>
      </p:sp>
      <p:sp>
        <p:nvSpPr>
          <p:cNvPr id="28" name="Shape 22"/>
          <p:cNvSpPr/>
          <p:nvPr/>
        </p:nvSpPr>
        <p:spPr>
          <a:xfrm>
            <a:off x="7658100" y="2409444"/>
            <a:ext cx="304495" cy="381305"/>
          </a:xfrm>
          <a:prstGeom prst="roundRect">
            <a:avLst>
              <a:gd name="adj" fmla="val 300300"/>
            </a:avLst>
          </a:prstGeom>
          <a:solidFill>
            <a:srgbClr val="D1FAE5"/>
          </a:solidFill>
          <a:ln/>
        </p:spPr>
      </p:sp>
      <p:pic>
        <p:nvPicPr>
          <p:cNvPr id="29" name="Image 4" descr="preencoded.png"/>
          <p:cNvPicPr>
            <a:picLocks noChangeAspect="1"/>
          </p:cNvPicPr>
          <p:nvPr/>
        </p:nvPicPr>
        <p:blipFill>
          <a:blip r:embed="rId5"/>
          <a:srcRect/>
          <a:stretch/>
        </p:blipFill>
        <p:spPr>
          <a:xfrm>
            <a:off x="7733995" y="2514600"/>
            <a:ext cx="152705" cy="152705"/>
          </a:xfrm>
          <a:prstGeom prst="rect">
            <a:avLst/>
          </a:prstGeom>
        </p:spPr>
      </p:pic>
      <p:sp>
        <p:nvSpPr>
          <p:cNvPr id="30" name="Text 23"/>
          <p:cNvSpPr txBox="1"/>
          <p:nvPr/>
        </p:nvSpPr>
        <p:spPr>
          <a:xfrm>
            <a:off x="8076895" y="2391156"/>
            <a:ext cx="1848002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00000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Stroke Emergency Call</a:t>
            </a:r>
            <a:endParaRPr lang="en-US" sz="1200" dirty="0"/>
          </a:p>
        </p:txBody>
      </p:sp>
      <p:sp>
        <p:nvSpPr>
          <p:cNvPr id="31" name="Text 24"/>
          <p:cNvSpPr txBox="1"/>
          <p:nvPr/>
        </p:nvSpPr>
        <p:spPr>
          <a:xfrm>
            <a:off x="8076895" y="2619756"/>
            <a:ext cx="1472184" cy="1911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6B728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Any phone, any time</a:t>
            </a:r>
            <a:endParaRPr lang="en-US" sz="1000" dirty="0"/>
          </a:p>
        </p:txBody>
      </p:sp>
      <p:sp>
        <p:nvSpPr>
          <p:cNvPr id="32" name="Shape 25"/>
          <p:cNvSpPr/>
          <p:nvPr/>
        </p:nvSpPr>
        <p:spPr>
          <a:xfrm>
            <a:off x="7429500" y="3066898"/>
            <a:ext cx="3962095" cy="705002"/>
          </a:xfrm>
          <a:prstGeom prst="roundRect">
            <a:avLst>
              <a:gd name="adj" fmla="val 14022"/>
            </a:avLst>
          </a:prstGeom>
          <a:solidFill>
            <a:srgbClr val="FFFFFF"/>
          </a:solidFill>
          <a:ln/>
          <a:effectLst>
            <a:outerShdw blurRad="76200" dist="25400" dir="5400000" algn="bl" rotWithShape="0">
              <a:srgbClr val="000000">
                <a:alpha val="5000"/>
              </a:srgbClr>
            </a:outerShdw>
          </a:effectLst>
        </p:spPr>
      </p:sp>
      <p:sp>
        <p:nvSpPr>
          <p:cNvPr id="33" name="Shape 26"/>
          <p:cNvSpPr/>
          <p:nvPr/>
        </p:nvSpPr>
        <p:spPr>
          <a:xfrm>
            <a:off x="7429500" y="3066898"/>
            <a:ext cx="38405" cy="705002"/>
          </a:xfrm>
          <a:prstGeom prst="rect">
            <a:avLst/>
          </a:prstGeom>
          <a:solidFill>
            <a:srgbClr val="3C9D74"/>
          </a:solidFill>
          <a:ln/>
        </p:spPr>
      </p:sp>
      <p:sp>
        <p:nvSpPr>
          <p:cNvPr id="34" name="Shape 27"/>
          <p:cNvSpPr/>
          <p:nvPr/>
        </p:nvSpPr>
        <p:spPr>
          <a:xfrm>
            <a:off x="7658100" y="3228746"/>
            <a:ext cx="267005" cy="381305"/>
          </a:xfrm>
          <a:prstGeom prst="roundRect">
            <a:avLst>
              <a:gd name="adj" fmla="val 342465"/>
            </a:avLst>
          </a:prstGeom>
          <a:solidFill>
            <a:srgbClr val="D1FAE5"/>
          </a:solidFill>
          <a:ln/>
        </p:spPr>
      </p:sp>
      <p:pic>
        <p:nvPicPr>
          <p:cNvPr id="35" name="Image 5" descr="preencoded.png"/>
          <p:cNvPicPr>
            <a:picLocks noChangeAspect="1"/>
          </p:cNvPicPr>
          <p:nvPr/>
        </p:nvPicPr>
        <p:blipFill>
          <a:blip r:embed="rId6"/>
          <a:srcRect t="-100" b="-100"/>
          <a:stretch/>
        </p:blipFill>
        <p:spPr>
          <a:xfrm>
            <a:off x="7733995" y="3333902"/>
            <a:ext cx="114300" cy="152705"/>
          </a:xfrm>
          <a:prstGeom prst="rect">
            <a:avLst/>
          </a:prstGeom>
        </p:spPr>
      </p:pic>
      <p:sp>
        <p:nvSpPr>
          <p:cNvPr id="36" name="Text 28"/>
          <p:cNvSpPr txBox="1"/>
          <p:nvPr/>
        </p:nvSpPr>
        <p:spPr>
          <a:xfrm>
            <a:off x="8039405" y="3209544"/>
            <a:ext cx="1705356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00000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AI Voice Assessment</a:t>
            </a:r>
            <a:endParaRPr lang="en-US" sz="1200" dirty="0"/>
          </a:p>
        </p:txBody>
      </p:sp>
      <p:sp>
        <p:nvSpPr>
          <p:cNvPr id="37" name="Text 29"/>
          <p:cNvSpPr txBox="1"/>
          <p:nvPr/>
        </p:nvSpPr>
        <p:spPr>
          <a:xfrm>
            <a:off x="8039405" y="3438144"/>
            <a:ext cx="1690726" cy="1911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6B728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Real-time FAST Protocol</a:t>
            </a:r>
            <a:endParaRPr lang="en-US" sz="1000" dirty="0"/>
          </a:p>
        </p:txBody>
      </p:sp>
      <p:sp>
        <p:nvSpPr>
          <p:cNvPr id="38" name="Shape 30"/>
          <p:cNvSpPr/>
          <p:nvPr/>
        </p:nvSpPr>
        <p:spPr>
          <a:xfrm>
            <a:off x="7429500" y="3886200"/>
            <a:ext cx="3962095" cy="705002"/>
          </a:xfrm>
          <a:prstGeom prst="roundRect">
            <a:avLst>
              <a:gd name="adj" fmla="val 14022"/>
            </a:avLst>
          </a:prstGeom>
          <a:solidFill>
            <a:srgbClr val="FFFFFF"/>
          </a:solidFill>
          <a:ln/>
          <a:effectLst>
            <a:outerShdw blurRad="76200" dist="25400" dir="5400000" algn="bl" rotWithShape="0">
              <a:srgbClr val="000000">
                <a:alpha val="5000"/>
              </a:srgbClr>
            </a:outerShdw>
          </a:effectLst>
        </p:spPr>
      </p:sp>
      <p:sp>
        <p:nvSpPr>
          <p:cNvPr id="39" name="Shape 31"/>
          <p:cNvSpPr/>
          <p:nvPr/>
        </p:nvSpPr>
        <p:spPr>
          <a:xfrm>
            <a:off x="7429500" y="3886200"/>
            <a:ext cx="38405" cy="705002"/>
          </a:xfrm>
          <a:prstGeom prst="rect">
            <a:avLst/>
          </a:prstGeom>
          <a:solidFill>
            <a:srgbClr val="3C9D74"/>
          </a:solidFill>
          <a:ln/>
        </p:spPr>
      </p:sp>
      <p:sp>
        <p:nvSpPr>
          <p:cNvPr id="40" name="Shape 32"/>
          <p:cNvSpPr/>
          <p:nvPr/>
        </p:nvSpPr>
        <p:spPr>
          <a:xfrm>
            <a:off x="7658100" y="4048049"/>
            <a:ext cx="342900" cy="381305"/>
          </a:xfrm>
          <a:prstGeom prst="roundRect">
            <a:avLst>
              <a:gd name="adj" fmla="val 266667"/>
            </a:avLst>
          </a:prstGeom>
          <a:solidFill>
            <a:srgbClr val="D1FAE5"/>
          </a:solidFill>
          <a:ln/>
        </p:spPr>
      </p:sp>
      <p:pic>
        <p:nvPicPr>
          <p:cNvPr id="41" name="Image 6" descr="preencoded.png"/>
          <p:cNvPicPr>
            <a:picLocks noChangeAspect="1"/>
          </p:cNvPicPr>
          <p:nvPr/>
        </p:nvPicPr>
        <p:blipFill>
          <a:blip r:embed="rId7"/>
          <a:srcRect t="-180" b="-180"/>
          <a:stretch/>
        </p:blipFill>
        <p:spPr>
          <a:xfrm>
            <a:off x="7733995" y="4153205"/>
            <a:ext cx="190195" cy="152705"/>
          </a:xfrm>
          <a:prstGeom prst="rect">
            <a:avLst/>
          </a:prstGeom>
        </p:spPr>
      </p:pic>
      <p:sp>
        <p:nvSpPr>
          <p:cNvPr id="42" name="Text 33"/>
          <p:cNvSpPr txBox="1"/>
          <p:nvPr/>
        </p:nvSpPr>
        <p:spPr>
          <a:xfrm>
            <a:off x="8115300" y="4028846"/>
            <a:ext cx="1733702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00000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Ambulance Dispatch</a:t>
            </a:r>
            <a:endParaRPr lang="en-US" sz="1200" dirty="0"/>
          </a:p>
        </p:txBody>
      </p:sp>
      <p:sp>
        <p:nvSpPr>
          <p:cNvPr id="43" name="Text 34"/>
          <p:cNvSpPr txBox="1"/>
          <p:nvPr/>
        </p:nvSpPr>
        <p:spPr>
          <a:xfrm>
            <a:off x="8115300" y="4257446"/>
            <a:ext cx="2281428" cy="1911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6B728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To nearest stroke-ready hospital</a:t>
            </a:r>
            <a:endParaRPr lang="en-US" sz="1000" dirty="0"/>
          </a:p>
        </p:txBody>
      </p:sp>
      <p:sp>
        <p:nvSpPr>
          <p:cNvPr id="44" name="Shape 35"/>
          <p:cNvSpPr/>
          <p:nvPr/>
        </p:nvSpPr>
        <p:spPr>
          <a:xfrm>
            <a:off x="7429500" y="4705502"/>
            <a:ext cx="3962095" cy="705002"/>
          </a:xfrm>
          <a:prstGeom prst="roundRect">
            <a:avLst>
              <a:gd name="adj" fmla="val 14022"/>
            </a:avLst>
          </a:prstGeom>
          <a:solidFill>
            <a:srgbClr val="FFFFFF"/>
          </a:solidFill>
          <a:ln/>
          <a:effectLst>
            <a:outerShdw blurRad="76200" dist="25400" dir="5400000" algn="bl" rotWithShape="0">
              <a:srgbClr val="000000">
                <a:alpha val="5000"/>
              </a:srgbClr>
            </a:outerShdw>
          </a:effectLst>
        </p:spPr>
      </p:sp>
      <p:sp>
        <p:nvSpPr>
          <p:cNvPr id="45" name="Shape 36"/>
          <p:cNvSpPr/>
          <p:nvPr/>
        </p:nvSpPr>
        <p:spPr>
          <a:xfrm>
            <a:off x="7429500" y="4705502"/>
            <a:ext cx="38405" cy="705002"/>
          </a:xfrm>
          <a:prstGeom prst="rect">
            <a:avLst/>
          </a:prstGeom>
          <a:solidFill>
            <a:srgbClr val="3C9D74"/>
          </a:solidFill>
          <a:ln/>
        </p:spPr>
      </p:sp>
      <p:sp>
        <p:nvSpPr>
          <p:cNvPr id="46" name="Shape 37"/>
          <p:cNvSpPr/>
          <p:nvPr/>
        </p:nvSpPr>
        <p:spPr>
          <a:xfrm>
            <a:off x="7658100" y="4867351"/>
            <a:ext cx="304495" cy="381305"/>
          </a:xfrm>
          <a:prstGeom prst="roundRect">
            <a:avLst>
              <a:gd name="adj" fmla="val 300300"/>
            </a:avLst>
          </a:prstGeom>
          <a:solidFill>
            <a:srgbClr val="D1FAE5"/>
          </a:solidFill>
          <a:ln/>
        </p:spPr>
      </p:sp>
      <p:pic>
        <p:nvPicPr>
          <p:cNvPr id="47" name="Image 7" descr="preencoded.png"/>
          <p:cNvPicPr>
            <a:picLocks noChangeAspect="1"/>
          </p:cNvPicPr>
          <p:nvPr/>
        </p:nvPicPr>
        <p:blipFill>
          <a:blip r:embed="rId8"/>
          <a:srcRect/>
          <a:stretch/>
        </p:blipFill>
        <p:spPr>
          <a:xfrm>
            <a:off x="7733995" y="4972507"/>
            <a:ext cx="152705" cy="152705"/>
          </a:xfrm>
          <a:prstGeom prst="rect">
            <a:avLst/>
          </a:prstGeom>
        </p:spPr>
      </p:pic>
      <p:sp>
        <p:nvSpPr>
          <p:cNvPr id="48" name="Text 38"/>
          <p:cNvSpPr txBox="1"/>
          <p:nvPr/>
        </p:nvSpPr>
        <p:spPr>
          <a:xfrm>
            <a:off x="8076895" y="4848149"/>
            <a:ext cx="1914754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00000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Golden Hour Treatment</a:t>
            </a:r>
            <a:endParaRPr lang="en-US" sz="1200" dirty="0"/>
          </a:p>
        </p:txBody>
      </p:sp>
      <p:sp>
        <p:nvSpPr>
          <p:cNvPr id="49" name="Text 39"/>
          <p:cNvSpPr txBox="1"/>
          <p:nvPr/>
        </p:nvSpPr>
        <p:spPr>
          <a:xfrm>
            <a:off x="8076895" y="5076749"/>
            <a:ext cx="1672438" cy="1911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6B728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Life-saving intervention</a:t>
            </a:r>
            <a:endParaRPr lang="en-US" sz="1000" dirty="0"/>
          </a:p>
        </p:txBody>
      </p:sp>
      <p:sp>
        <p:nvSpPr>
          <p:cNvPr id="50" name="Shape 40"/>
          <p:cNvSpPr/>
          <p:nvPr/>
        </p:nvSpPr>
        <p:spPr>
          <a:xfrm>
            <a:off x="3920033" y="5429707"/>
            <a:ext cx="7895844" cy="418795"/>
          </a:xfrm>
          <a:prstGeom prst="rect">
            <a:avLst/>
          </a:prstGeom>
          <a:solidFill>
            <a:srgbClr val="ECFDF5"/>
          </a:solidFill>
          <a:ln/>
        </p:spPr>
      </p:sp>
      <p:sp>
        <p:nvSpPr>
          <p:cNvPr id="51" name="Shape 41"/>
          <p:cNvSpPr/>
          <p:nvPr/>
        </p:nvSpPr>
        <p:spPr>
          <a:xfrm>
            <a:off x="3920033" y="5429707"/>
            <a:ext cx="38405" cy="418795"/>
          </a:xfrm>
          <a:prstGeom prst="rect">
            <a:avLst/>
          </a:prstGeom>
          <a:solidFill>
            <a:srgbClr val="10B981"/>
          </a:solidFill>
          <a:ln/>
        </p:spPr>
      </p:sp>
      <p:sp>
        <p:nvSpPr>
          <p:cNvPr id="52" name="Text 42"/>
          <p:cNvSpPr txBox="1"/>
          <p:nvPr/>
        </p:nvSpPr>
        <p:spPr>
          <a:xfrm>
            <a:off x="4072738" y="5544007"/>
            <a:ext cx="7730338" cy="1911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374151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Unique Value: First AI-powered stroke voice hotline in Indonesia with universal accessibility and real-time response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7258507"/>
          </a:xfrm>
          <a:prstGeom prst="rect">
            <a:avLst/>
          </a:prstGeom>
          <a:solidFill>
            <a:srgbClr val="F1F9F6"/>
          </a:solidFill>
          <a:ln/>
        </p:spPr>
      </p:sp>
      <p:sp>
        <p:nvSpPr>
          <p:cNvPr id="3" name="Shape 1"/>
          <p:cNvSpPr/>
          <p:nvPr/>
        </p:nvSpPr>
        <p:spPr>
          <a:xfrm>
            <a:off x="8382305" y="0"/>
            <a:ext cx="3810305" cy="3810305"/>
          </a:xfrm>
          <a:prstGeom prst="rect">
            <a:avLst/>
          </a:prstGeom>
          <a:solidFill>
            <a:srgbClr val="E6F5EF"/>
          </a:solidFill>
          <a:ln/>
        </p:spPr>
      </p:sp>
      <p:sp>
        <p:nvSpPr>
          <p:cNvPr id="4" name="Shape 2"/>
          <p:cNvSpPr/>
          <p:nvPr/>
        </p:nvSpPr>
        <p:spPr>
          <a:xfrm>
            <a:off x="0" y="7144207"/>
            <a:ext cx="12191695" cy="114300"/>
          </a:xfrm>
          <a:prstGeom prst="rect">
            <a:avLst/>
          </a:prstGeom>
          <a:solidFill>
            <a:srgbClr val="18634A">
              <a:alpha val="15000"/>
            </a:srgbClr>
          </a:solidFill>
          <a:ln/>
        </p:spPr>
      </p:sp>
      <p:sp>
        <p:nvSpPr>
          <p:cNvPr id="5" name="Text 3"/>
          <p:cNvSpPr txBox="1"/>
          <p:nvPr/>
        </p:nvSpPr>
        <p:spPr>
          <a:xfrm>
            <a:off x="571500" y="457200"/>
            <a:ext cx="5448910" cy="4197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700" b="1" dirty="0">
                <a:solidFill>
                  <a:srgbClr val="0D5A3A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Market Opportunity &amp; Target</a:t>
            </a:r>
            <a:endParaRPr lang="en-US" sz="2700" dirty="0"/>
          </a:p>
        </p:txBody>
      </p:sp>
      <p:sp>
        <p:nvSpPr>
          <p:cNvPr id="6" name="Shape 4"/>
          <p:cNvSpPr/>
          <p:nvPr/>
        </p:nvSpPr>
        <p:spPr>
          <a:xfrm>
            <a:off x="571500" y="1047902"/>
            <a:ext cx="761695" cy="38405"/>
          </a:xfrm>
          <a:prstGeom prst="rect">
            <a:avLst/>
          </a:prstGeom>
          <a:solidFill>
            <a:srgbClr val="3C9D74"/>
          </a:solidFill>
          <a:ln/>
        </p:spPr>
      </p:sp>
      <p:pic>
        <p:nvPicPr>
          <p:cNvPr id="7" name="Image 0" descr="preencoded.png"/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571500" y="1638605"/>
            <a:ext cx="190195" cy="190195"/>
          </a:xfrm>
          <a:prstGeom prst="rect">
            <a:avLst/>
          </a:prstGeom>
        </p:spPr>
      </p:pic>
      <p:sp>
        <p:nvSpPr>
          <p:cNvPr id="8" name="Text 5"/>
          <p:cNvSpPr txBox="1"/>
          <p:nvPr/>
        </p:nvSpPr>
        <p:spPr>
          <a:xfrm>
            <a:off x="875995" y="1600200"/>
            <a:ext cx="2619756" cy="26700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500" b="1" dirty="0">
                <a:solidFill>
                  <a:srgbClr val="047857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Indonesian Stroke Market</a:t>
            </a:r>
            <a:endParaRPr lang="en-US" sz="1500" dirty="0"/>
          </a:p>
        </p:txBody>
      </p:sp>
      <p:sp>
        <p:nvSpPr>
          <p:cNvPr id="9" name="Text 6"/>
          <p:cNvSpPr txBox="1"/>
          <p:nvPr/>
        </p:nvSpPr>
        <p:spPr>
          <a:xfrm>
            <a:off x="857707" y="2029054"/>
            <a:ext cx="3834079" cy="23865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dirty="0">
                <a:solidFill>
                  <a:srgbClr val="374151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2.3 million annual stroke cases in Indonesia</a:t>
            </a:r>
            <a:endParaRPr lang="en-US" sz="1300" dirty="0"/>
          </a:p>
        </p:txBody>
      </p:sp>
      <p:sp>
        <p:nvSpPr>
          <p:cNvPr id="10" name="Text 7"/>
          <p:cNvSpPr txBox="1"/>
          <p:nvPr/>
        </p:nvSpPr>
        <p:spPr>
          <a:xfrm>
            <a:off x="857707" y="2447849"/>
            <a:ext cx="4301338" cy="23865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dirty="0">
                <a:solidFill>
                  <a:srgbClr val="374151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67% rise in young stroke cases in the last decade</a:t>
            </a:r>
            <a:endParaRPr lang="en-US" sz="1300" dirty="0"/>
          </a:p>
        </p:txBody>
      </p:sp>
      <p:sp>
        <p:nvSpPr>
          <p:cNvPr id="11" name="Text 8"/>
          <p:cNvSpPr txBox="1"/>
          <p:nvPr/>
        </p:nvSpPr>
        <p:spPr>
          <a:xfrm>
            <a:off x="857707" y="2866644"/>
            <a:ext cx="3290926" cy="23865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dirty="0">
                <a:solidFill>
                  <a:srgbClr val="374151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Digital health market: $2.64B by 2025</a:t>
            </a:r>
            <a:endParaRPr lang="en-US" sz="1300" dirty="0"/>
          </a:p>
        </p:txBody>
      </p:sp>
      <p:sp>
        <p:nvSpPr>
          <p:cNvPr id="12" name="Text 9"/>
          <p:cNvSpPr txBox="1"/>
          <p:nvPr/>
        </p:nvSpPr>
        <p:spPr>
          <a:xfrm>
            <a:off x="857707" y="3286354"/>
            <a:ext cx="3834079" cy="23865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dirty="0">
                <a:solidFill>
                  <a:srgbClr val="374151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Stroke is the #1 cause of death in Indonesia</a:t>
            </a:r>
            <a:endParaRPr lang="en-US" sz="1300" dirty="0"/>
          </a:p>
        </p:txBody>
      </p:sp>
      <p:pic>
        <p:nvPicPr>
          <p:cNvPr id="13" name="Image 1" descr="preencoded.png"/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>
            <a:off x="571500" y="3847795"/>
            <a:ext cx="5219395" cy="2381098"/>
          </a:xfrm>
          <a:prstGeom prst="rect">
            <a:avLst/>
          </a:prstGeom>
        </p:spPr>
      </p:pic>
      <p:pic>
        <p:nvPicPr>
          <p:cNvPr id="14" name="Image 2" descr="preencoded.png"/>
          <p:cNvPicPr>
            <a:picLocks noChangeAspect="1"/>
          </p:cNvPicPr>
          <p:nvPr/>
        </p:nvPicPr>
        <p:blipFill>
          <a:blip r:embed="rId5"/>
          <a:srcRect/>
          <a:stretch/>
        </p:blipFill>
        <p:spPr>
          <a:xfrm>
            <a:off x="6096305" y="1638605"/>
            <a:ext cx="237744" cy="190195"/>
          </a:xfrm>
          <a:prstGeom prst="rect">
            <a:avLst/>
          </a:prstGeom>
        </p:spPr>
      </p:pic>
      <p:sp>
        <p:nvSpPr>
          <p:cNvPr id="15" name="Text 10"/>
          <p:cNvSpPr txBox="1"/>
          <p:nvPr/>
        </p:nvSpPr>
        <p:spPr>
          <a:xfrm>
            <a:off x="6448349" y="1600200"/>
            <a:ext cx="1810512" cy="26700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500" b="1" dirty="0">
                <a:solidFill>
                  <a:srgbClr val="047857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Target Segments</a:t>
            </a:r>
            <a:endParaRPr lang="en-US" sz="1500" dirty="0"/>
          </a:p>
        </p:txBody>
      </p:sp>
      <p:sp>
        <p:nvSpPr>
          <p:cNvPr id="16" name="Shape 11"/>
          <p:cNvSpPr/>
          <p:nvPr/>
        </p:nvSpPr>
        <p:spPr>
          <a:xfrm>
            <a:off x="6096305" y="2018995"/>
            <a:ext cx="5524805" cy="4000500"/>
          </a:xfrm>
          <a:prstGeom prst="roundRect">
            <a:avLst>
              <a:gd name="adj" fmla="val 653"/>
            </a:avLst>
          </a:prstGeom>
          <a:solidFill>
            <a:srgbClr val="FFFFFF">
              <a:alpha val="90000"/>
            </a:srgbClr>
          </a:solidFill>
          <a:ln/>
          <a:effectLst>
            <a:outerShdw blurRad="114300" dist="38100" dir="5400000" algn="bl" rotWithShape="0">
              <a:srgbClr val="000000">
                <a:alpha val="5000"/>
              </a:srgbClr>
            </a:outerShdw>
          </a:effectLst>
        </p:spPr>
      </p:sp>
      <p:sp>
        <p:nvSpPr>
          <p:cNvPr id="17" name="Shape 12"/>
          <p:cNvSpPr/>
          <p:nvPr/>
        </p:nvSpPr>
        <p:spPr>
          <a:xfrm>
            <a:off x="6324905" y="2247595"/>
            <a:ext cx="5067605" cy="1047902"/>
          </a:xfrm>
          <a:prstGeom prst="roundRect">
            <a:avLst>
              <a:gd name="adj" fmla="val 6346"/>
            </a:avLst>
          </a:prstGeom>
          <a:solidFill>
            <a:srgbClr val="ECFDF5"/>
          </a:solidFill>
          <a:ln/>
        </p:spPr>
      </p:sp>
      <p:sp>
        <p:nvSpPr>
          <p:cNvPr id="18" name="Shape 13"/>
          <p:cNvSpPr/>
          <p:nvPr/>
        </p:nvSpPr>
        <p:spPr>
          <a:xfrm>
            <a:off x="6324905" y="2247595"/>
            <a:ext cx="38405" cy="1047902"/>
          </a:xfrm>
          <a:prstGeom prst="rect">
            <a:avLst/>
          </a:prstGeom>
          <a:solidFill>
            <a:srgbClr val="059669"/>
          </a:solidFill>
          <a:ln/>
        </p:spPr>
      </p:sp>
      <p:sp>
        <p:nvSpPr>
          <p:cNvPr id="19" name="Text 14"/>
          <p:cNvSpPr txBox="1"/>
          <p:nvPr/>
        </p:nvSpPr>
        <p:spPr>
          <a:xfrm>
            <a:off x="6505956" y="2391156"/>
            <a:ext cx="1305763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065F46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Primary Target</a:t>
            </a:r>
            <a:endParaRPr lang="en-US" sz="1200" dirty="0"/>
          </a:p>
        </p:txBody>
      </p:sp>
      <p:sp>
        <p:nvSpPr>
          <p:cNvPr id="20" name="Text 15"/>
          <p:cNvSpPr txBox="1"/>
          <p:nvPr/>
        </p:nvSpPr>
        <p:spPr>
          <a:xfrm>
            <a:off x="6505956" y="2657246"/>
            <a:ext cx="365760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00000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Families with stroke history (2.3 million people)</a:t>
            </a:r>
            <a:endParaRPr lang="en-US" sz="1200" dirty="0"/>
          </a:p>
        </p:txBody>
      </p:sp>
      <p:sp>
        <p:nvSpPr>
          <p:cNvPr id="21" name="Shape 16"/>
          <p:cNvSpPr/>
          <p:nvPr/>
        </p:nvSpPr>
        <p:spPr>
          <a:xfrm>
            <a:off x="6505956" y="3019349"/>
            <a:ext cx="4276649" cy="75895"/>
          </a:xfrm>
          <a:prstGeom prst="roundRect">
            <a:avLst>
              <a:gd name="adj" fmla="val 602411"/>
            </a:avLst>
          </a:prstGeom>
          <a:solidFill>
            <a:srgbClr val="059669"/>
          </a:solidFill>
          <a:ln/>
        </p:spPr>
      </p:sp>
      <p:sp>
        <p:nvSpPr>
          <p:cNvPr id="22" name="Text 17"/>
          <p:cNvSpPr txBox="1"/>
          <p:nvPr/>
        </p:nvSpPr>
        <p:spPr>
          <a:xfrm>
            <a:off x="10851185" y="2962656"/>
            <a:ext cx="385877" cy="1911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b="1" dirty="0">
                <a:solidFill>
                  <a:srgbClr val="00000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90%</a:t>
            </a:r>
            <a:endParaRPr lang="en-US" sz="1000" dirty="0"/>
          </a:p>
        </p:txBody>
      </p:sp>
      <p:sp>
        <p:nvSpPr>
          <p:cNvPr id="23" name="Shape 18"/>
          <p:cNvSpPr/>
          <p:nvPr/>
        </p:nvSpPr>
        <p:spPr>
          <a:xfrm>
            <a:off x="6324905" y="3448202"/>
            <a:ext cx="5067605" cy="1047902"/>
          </a:xfrm>
          <a:prstGeom prst="roundRect">
            <a:avLst>
              <a:gd name="adj" fmla="val 6346"/>
            </a:avLst>
          </a:prstGeom>
          <a:solidFill>
            <a:srgbClr val="EFF6FF"/>
          </a:solidFill>
          <a:ln/>
        </p:spPr>
      </p:sp>
      <p:sp>
        <p:nvSpPr>
          <p:cNvPr id="24" name="Shape 19"/>
          <p:cNvSpPr/>
          <p:nvPr/>
        </p:nvSpPr>
        <p:spPr>
          <a:xfrm>
            <a:off x="6324905" y="3448202"/>
            <a:ext cx="38405" cy="1047902"/>
          </a:xfrm>
          <a:prstGeom prst="rect">
            <a:avLst/>
          </a:prstGeom>
          <a:solidFill>
            <a:srgbClr val="2563EB"/>
          </a:solidFill>
          <a:ln/>
        </p:spPr>
      </p:sp>
      <p:sp>
        <p:nvSpPr>
          <p:cNvPr id="25" name="Text 20"/>
          <p:cNvSpPr txBox="1"/>
          <p:nvPr/>
        </p:nvSpPr>
        <p:spPr>
          <a:xfrm>
            <a:off x="6505956" y="3590849"/>
            <a:ext cx="1515161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1E40A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Secondary Target</a:t>
            </a:r>
            <a:endParaRPr lang="en-US" sz="1200" dirty="0"/>
          </a:p>
        </p:txBody>
      </p:sp>
      <p:sp>
        <p:nvSpPr>
          <p:cNvPr id="26" name="Text 21"/>
          <p:cNvSpPr txBox="1"/>
          <p:nvPr/>
        </p:nvSpPr>
        <p:spPr>
          <a:xfrm>
            <a:off x="6505956" y="3857854"/>
            <a:ext cx="3525012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00000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Hypertension &amp; diabetes patients at high risk</a:t>
            </a:r>
            <a:endParaRPr lang="en-US" sz="1200" dirty="0"/>
          </a:p>
        </p:txBody>
      </p:sp>
      <p:sp>
        <p:nvSpPr>
          <p:cNvPr id="27" name="Shape 22"/>
          <p:cNvSpPr/>
          <p:nvPr/>
        </p:nvSpPr>
        <p:spPr>
          <a:xfrm>
            <a:off x="6505956" y="4219956"/>
            <a:ext cx="3562502" cy="75895"/>
          </a:xfrm>
          <a:prstGeom prst="roundRect">
            <a:avLst>
              <a:gd name="adj" fmla="val 602411"/>
            </a:avLst>
          </a:prstGeom>
          <a:solidFill>
            <a:srgbClr val="2563EB"/>
          </a:solidFill>
          <a:ln/>
        </p:spPr>
      </p:sp>
      <p:sp>
        <p:nvSpPr>
          <p:cNvPr id="28" name="Text 23"/>
          <p:cNvSpPr txBox="1"/>
          <p:nvPr/>
        </p:nvSpPr>
        <p:spPr>
          <a:xfrm>
            <a:off x="10139782" y="4162349"/>
            <a:ext cx="376733" cy="1911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b="1" dirty="0">
                <a:solidFill>
                  <a:srgbClr val="00000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75%</a:t>
            </a:r>
            <a:endParaRPr lang="en-US" sz="1000" dirty="0"/>
          </a:p>
        </p:txBody>
      </p:sp>
      <p:sp>
        <p:nvSpPr>
          <p:cNvPr id="29" name="Shape 24"/>
          <p:cNvSpPr/>
          <p:nvPr/>
        </p:nvSpPr>
        <p:spPr>
          <a:xfrm>
            <a:off x="6324905" y="4647895"/>
            <a:ext cx="38405" cy="1047902"/>
          </a:xfrm>
          <a:prstGeom prst="rect">
            <a:avLst/>
          </a:prstGeom>
          <a:solidFill>
            <a:srgbClr val="E5E7EB"/>
          </a:solidFill>
          <a:ln/>
        </p:spPr>
      </p:sp>
      <p:sp>
        <p:nvSpPr>
          <p:cNvPr id="30" name="Text 25"/>
          <p:cNvSpPr txBox="1"/>
          <p:nvPr/>
        </p:nvSpPr>
        <p:spPr>
          <a:xfrm>
            <a:off x="6505956" y="4791456"/>
            <a:ext cx="1286561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00000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Tertiary Target</a:t>
            </a:r>
            <a:endParaRPr lang="en-US" sz="1200" dirty="0"/>
          </a:p>
        </p:txBody>
      </p:sp>
      <p:sp>
        <p:nvSpPr>
          <p:cNvPr id="31" name="Text 26"/>
          <p:cNvSpPr txBox="1"/>
          <p:nvPr/>
        </p:nvSpPr>
        <p:spPr>
          <a:xfrm>
            <a:off x="6505956" y="5057546"/>
            <a:ext cx="3943807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00000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General productive-age population (25-65 years)</a:t>
            </a:r>
            <a:endParaRPr lang="en-US" sz="1200" dirty="0"/>
          </a:p>
        </p:txBody>
      </p:sp>
      <p:sp>
        <p:nvSpPr>
          <p:cNvPr id="32" name="Text 27"/>
          <p:cNvSpPr txBox="1"/>
          <p:nvPr/>
        </p:nvSpPr>
        <p:spPr>
          <a:xfrm>
            <a:off x="9427464" y="5362956"/>
            <a:ext cx="385877" cy="1911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b="1" dirty="0">
                <a:solidFill>
                  <a:srgbClr val="00000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60%</a:t>
            </a:r>
            <a:endParaRPr lang="en-US" sz="1000" dirty="0"/>
          </a:p>
        </p:txBody>
      </p:sp>
      <p:sp>
        <p:nvSpPr>
          <p:cNvPr id="33" name="Shape 28"/>
          <p:cNvSpPr/>
          <p:nvPr/>
        </p:nvSpPr>
        <p:spPr>
          <a:xfrm>
            <a:off x="6096305" y="6172200"/>
            <a:ext cx="5524805" cy="609905"/>
          </a:xfrm>
          <a:prstGeom prst="roundRect">
            <a:avLst>
              <a:gd name="adj" fmla="val 18741"/>
            </a:avLst>
          </a:prstGeom>
          <a:solidFill>
            <a:srgbClr val="FFFFFF"/>
          </a:solidFill>
          <a:ln/>
          <a:effectLst>
            <a:outerShdw blurRad="12700" dist="12700" dir="16200000" algn="bl" rotWithShape="0">
              <a:srgbClr val="000000">
                <a:alpha val="75000"/>
              </a:srgbClr>
            </a:outerShdw>
          </a:effectLst>
        </p:spPr>
      </p:sp>
      <p:sp>
        <p:nvSpPr>
          <p:cNvPr id="34" name="Text 29"/>
          <p:cNvSpPr txBox="1"/>
          <p:nvPr/>
        </p:nvSpPr>
        <p:spPr>
          <a:xfrm>
            <a:off x="6210605" y="6286500"/>
            <a:ext cx="5396789" cy="38130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00000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StrokeCare AI addresses all three segments with our voice-first approach, making critical care accessible regardless of technology literacy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8563356"/>
          </a:xfrm>
          <a:prstGeom prst="rect">
            <a:avLst/>
          </a:prstGeom>
          <a:solidFill>
            <a:srgbClr val="F1F9F6"/>
          </a:solidFill>
          <a:ln/>
        </p:spPr>
      </p:sp>
      <p:sp>
        <p:nvSpPr>
          <p:cNvPr id="3" name="Shape 1"/>
          <p:cNvSpPr/>
          <p:nvPr/>
        </p:nvSpPr>
        <p:spPr>
          <a:xfrm>
            <a:off x="8382305" y="0"/>
            <a:ext cx="3810305" cy="3810305"/>
          </a:xfrm>
          <a:prstGeom prst="rect">
            <a:avLst/>
          </a:prstGeom>
          <a:solidFill>
            <a:srgbClr val="E6F5EF"/>
          </a:solidFill>
          <a:ln/>
        </p:spPr>
      </p:sp>
      <p:sp>
        <p:nvSpPr>
          <p:cNvPr id="4" name="Shape 2"/>
          <p:cNvSpPr/>
          <p:nvPr/>
        </p:nvSpPr>
        <p:spPr>
          <a:xfrm>
            <a:off x="0" y="8449056"/>
            <a:ext cx="12191695" cy="114300"/>
          </a:xfrm>
          <a:prstGeom prst="rect">
            <a:avLst/>
          </a:prstGeom>
          <a:solidFill>
            <a:srgbClr val="18634A">
              <a:alpha val="15000"/>
            </a:srgbClr>
          </a:solidFill>
          <a:ln/>
        </p:spPr>
      </p:sp>
      <p:sp>
        <p:nvSpPr>
          <p:cNvPr id="5" name="Text 3"/>
          <p:cNvSpPr txBox="1"/>
          <p:nvPr/>
        </p:nvSpPr>
        <p:spPr>
          <a:xfrm>
            <a:off x="571500" y="457200"/>
            <a:ext cx="7249363" cy="4197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700" b="1" dirty="0">
                <a:solidFill>
                  <a:srgbClr val="0D5A3A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Product Demo: StrokeCare AI in Action</a:t>
            </a:r>
            <a:endParaRPr lang="en-US" sz="2700" dirty="0"/>
          </a:p>
        </p:txBody>
      </p:sp>
      <p:sp>
        <p:nvSpPr>
          <p:cNvPr id="6" name="Shape 4"/>
          <p:cNvSpPr/>
          <p:nvPr/>
        </p:nvSpPr>
        <p:spPr>
          <a:xfrm>
            <a:off x="571500" y="1047902"/>
            <a:ext cx="761695" cy="38405"/>
          </a:xfrm>
          <a:prstGeom prst="rect">
            <a:avLst/>
          </a:prstGeom>
          <a:solidFill>
            <a:srgbClr val="3C9D74"/>
          </a:solidFill>
          <a:ln/>
        </p:spPr>
      </p:sp>
      <p:sp>
        <p:nvSpPr>
          <p:cNvPr id="7" name="Text 5"/>
          <p:cNvSpPr txBox="1"/>
          <p:nvPr/>
        </p:nvSpPr>
        <p:spPr>
          <a:xfrm>
            <a:off x="571500" y="1600200"/>
            <a:ext cx="4077310" cy="26700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500" b="1" dirty="0">
                <a:solidFill>
                  <a:srgbClr val="047857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Live Simulation of Stroke Emergency Call</a:t>
            </a:r>
            <a:endParaRPr lang="en-US" sz="1500" dirty="0"/>
          </a:p>
        </p:txBody>
      </p:sp>
      <p:sp>
        <p:nvSpPr>
          <p:cNvPr id="8" name="Shape 6"/>
          <p:cNvSpPr/>
          <p:nvPr/>
        </p:nvSpPr>
        <p:spPr>
          <a:xfrm>
            <a:off x="1211580" y="2018995"/>
            <a:ext cx="5762549" cy="914400"/>
          </a:xfrm>
          <a:prstGeom prst="roundRect">
            <a:avLst>
              <a:gd name="adj" fmla="val 18750"/>
            </a:avLst>
          </a:prstGeom>
          <a:solidFill>
            <a:srgbClr val="E6F5EF"/>
          </a:solidFill>
          <a:ln/>
        </p:spPr>
      </p:sp>
      <p:sp>
        <p:nvSpPr>
          <p:cNvPr id="9" name="Shape 7"/>
          <p:cNvSpPr/>
          <p:nvPr/>
        </p:nvSpPr>
        <p:spPr>
          <a:xfrm>
            <a:off x="1211580" y="2018995"/>
            <a:ext cx="38405" cy="914400"/>
          </a:xfrm>
          <a:prstGeom prst="rect">
            <a:avLst/>
          </a:prstGeom>
          <a:solidFill>
            <a:srgbClr val="3C9D74"/>
          </a:solidFill>
          <a:ln/>
        </p:spPr>
      </p:sp>
      <p:sp>
        <p:nvSpPr>
          <p:cNvPr id="10" name="Text 8"/>
          <p:cNvSpPr txBox="1"/>
          <p:nvPr/>
        </p:nvSpPr>
        <p:spPr>
          <a:xfrm>
            <a:off x="1420978" y="2133295"/>
            <a:ext cx="609905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00000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Caller:</a:t>
            </a:r>
            <a:endParaRPr lang="en-US" sz="1200" dirty="0"/>
          </a:p>
        </p:txBody>
      </p:sp>
      <p:sp>
        <p:nvSpPr>
          <p:cNvPr id="11" name="Text 9"/>
          <p:cNvSpPr txBox="1"/>
          <p:nvPr/>
        </p:nvSpPr>
        <p:spPr>
          <a:xfrm>
            <a:off x="1420978" y="2361895"/>
            <a:ext cx="5162702" cy="4480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00000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"My father suddenly has slurred speech and his face looks uneven. What should I do?"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571500" y="3076956"/>
            <a:ext cx="5762549" cy="1143000"/>
          </a:xfrm>
          <a:prstGeom prst="roundRect">
            <a:avLst>
              <a:gd name="adj" fmla="val 12000"/>
            </a:avLst>
          </a:prstGeom>
          <a:solidFill>
            <a:srgbClr val="FFFFFF"/>
          </a:solidFill>
          <a:ln/>
          <a:effectLst>
            <a:outerShdw blurRad="76200" dist="25400" dir="5400000" algn="bl" rotWithShape="0">
              <a:srgbClr val="000000">
                <a:alpha val="5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571500" y="3076956"/>
            <a:ext cx="38405" cy="1143000"/>
          </a:xfrm>
          <a:prstGeom prst="rect">
            <a:avLst/>
          </a:prstGeom>
          <a:solidFill>
            <a:srgbClr val="0D5A3A"/>
          </a:solidFill>
          <a:ln/>
        </p:spPr>
      </p:sp>
      <p:sp>
        <p:nvSpPr>
          <p:cNvPr id="14" name="Text 12"/>
          <p:cNvSpPr txBox="1"/>
          <p:nvPr/>
        </p:nvSpPr>
        <p:spPr>
          <a:xfrm>
            <a:off x="780898" y="3191256"/>
            <a:ext cx="1200607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047857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StrokeCare AI:</a:t>
            </a:r>
            <a:endParaRPr lang="en-US" sz="1200" dirty="0"/>
          </a:p>
        </p:txBody>
      </p:sp>
      <p:sp>
        <p:nvSpPr>
          <p:cNvPr id="15" name="Text 13"/>
          <p:cNvSpPr txBox="1"/>
          <p:nvPr/>
        </p:nvSpPr>
        <p:spPr>
          <a:xfrm>
            <a:off x="780898" y="3419856"/>
            <a:ext cx="5143500" cy="4480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00000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"I'll help assess your father using the FAST protocol. This could be a stroke - time is critical!</a:t>
            </a:r>
            <a:endParaRPr lang="en-US" sz="1200" dirty="0"/>
          </a:p>
        </p:txBody>
      </p:sp>
      <p:sp>
        <p:nvSpPr>
          <p:cNvPr id="16" name="Text 14"/>
          <p:cNvSpPr txBox="1"/>
          <p:nvPr/>
        </p:nvSpPr>
        <p:spPr>
          <a:xfrm>
            <a:off x="780898" y="3877056"/>
            <a:ext cx="3458261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00000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Let me guide you through the assessment..."</a:t>
            </a:r>
            <a:endParaRPr lang="en-US" sz="1200" dirty="0"/>
          </a:p>
        </p:txBody>
      </p:sp>
      <p:sp>
        <p:nvSpPr>
          <p:cNvPr id="17" name="Shape 15"/>
          <p:cNvSpPr/>
          <p:nvPr/>
        </p:nvSpPr>
        <p:spPr>
          <a:xfrm>
            <a:off x="571500" y="4371746"/>
            <a:ext cx="6400800" cy="2962656"/>
          </a:xfrm>
          <a:prstGeom prst="roundRect">
            <a:avLst>
              <a:gd name="adj" fmla="val 1191"/>
            </a:avLst>
          </a:prstGeom>
          <a:solidFill>
            <a:srgbClr val="FFFFFF"/>
          </a:solidFill>
          <a:ln/>
          <a:effectLst>
            <a:outerShdw blurRad="114300" dist="38100" dir="5400000" algn="bl" rotWithShape="0">
              <a:srgbClr val="000000">
                <a:alpha val="5000"/>
              </a:srgbClr>
            </a:outerShdw>
          </a:effectLst>
        </p:spPr>
      </p:sp>
      <p:sp>
        <p:nvSpPr>
          <p:cNvPr id="18" name="Text 16"/>
          <p:cNvSpPr txBox="1"/>
          <p:nvPr/>
        </p:nvSpPr>
        <p:spPr>
          <a:xfrm>
            <a:off x="724205" y="4524451"/>
            <a:ext cx="2153412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065F46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FAST Protocol Assessment</a:t>
            </a:r>
            <a:endParaRPr lang="en-US" sz="1200" dirty="0"/>
          </a:p>
        </p:txBody>
      </p:sp>
      <p:sp>
        <p:nvSpPr>
          <p:cNvPr id="19" name="Shape 17"/>
          <p:cNvSpPr/>
          <p:nvPr/>
        </p:nvSpPr>
        <p:spPr>
          <a:xfrm>
            <a:off x="724205" y="5438851"/>
            <a:ext cx="6096305" cy="9144"/>
          </a:xfrm>
          <a:prstGeom prst="rect">
            <a:avLst/>
          </a:prstGeom>
          <a:solidFill>
            <a:srgbClr val="E6F5EF"/>
          </a:solidFill>
          <a:ln/>
        </p:spPr>
      </p:sp>
      <p:sp>
        <p:nvSpPr>
          <p:cNvPr id="20" name="Shape 18"/>
          <p:cNvSpPr/>
          <p:nvPr/>
        </p:nvSpPr>
        <p:spPr>
          <a:xfrm>
            <a:off x="800100" y="5000854"/>
            <a:ext cx="304495" cy="304495"/>
          </a:xfrm>
          <a:prstGeom prst="roundRect">
            <a:avLst>
              <a:gd name="adj" fmla="val 300300"/>
            </a:avLst>
          </a:prstGeom>
          <a:solidFill>
            <a:srgbClr val="D1FAE5"/>
          </a:solidFill>
          <a:ln/>
        </p:spPr>
      </p:sp>
      <p:pic>
        <p:nvPicPr>
          <p:cNvPr id="21" name="Image 0" descr="preencoded.png"/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875995" y="5076749"/>
            <a:ext cx="152705" cy="152705"/>
          </a:xfrm>
          <a:prstGeom prst="rect">
            <a:avLst/>
          </a:prstGeom>
        </p:spPr>
      </p:pic>
      <p:sp>
        <p:nvSpPr>
          <p:cNvPr id="22" name="Text 19"/>
          <p:cNvSpPr txBox="1"/>
          <p:nvPr/>
        </p:nvSpPr>
        <p:spPr>
          <a:xfrm>
            <a:off x="1218895" y="4943246"/>
            <a:ext cx="486461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00000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Face</a:t>
            </a:r>
            <a:endParaRPr lang="en-US" sz="1200" dirty="0"/>
          </a:p>
        </p:txBody>
      </p:sp>
      <p:sp>
        <p:nvSpPr>
          <p:cNvPr id="23" name="Text 20"/>
          <p:cNvSpPr txBox="1"/>
          <p:nvPr/>
        </p:nvSpPr>
        <p:spPr>
          <a:xfrm>
            <a:off x="1218895" y="5171846"/>
            <a:ext cx="2729484" cy="1911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4B5563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"Ask him to smile - is his smile uneven?"</a:t>
            </a:r>
            <a:endParaRPr lang="en-US" sz="1000" dirty="0"/>
          </a:p>
        </p:txBody>
      </p:sp>
      <p:sp>
        <p:nvSpPr>
          <p:cNvPr id="24" name="Shape 21"/>
          <p:cNvSpPr/>
          <p:nvPr/>
        </p:nvSpPr>
        <p:spPr>
          <a:xfrm>
            <a:off x="724205" y="6019495"/>
            <a:ext cx="6096305" cy="9144"/>
          </a:xfrm>
          <a:prstGeom prst="rect">
            <a:avLst/>
          </a:prstGeom>
          <a:solidFill>
            <a:srgbClr val="E6F5EF"/>
          </a:solidFill>
          <a:ln/>
        </p:spPr>
      </p:sp>
      <p:sp>
        <p:nvSpPr>
          <p:cNvPr id="25" name="Shape 22"/>
          <p:cNvSpPr/>
          <p:nvPr/>
        </p:nvSpPr>
        <p:spPr>
          <a:xfrm>
            <a:off x="800100" y="5581498"/>
            <a:ext cx="304495" cy="304495"/>
          </a:xfrm>
          <a:prstGeom prst="roundRect">
            <a:avLst>
              <a:gd name="adj" fmla="val 300300"/>
            </a:avLst>
          </a:prstGeom>
          <a:solidFill>
            <a:srgbClr val="D1FAE5"/>
          </a:solidFill>
          <a:ln/>
        </p:spPr>
      </p:sp>
      <p:pic>
        <p:nvPicPr>
          <p:cNvPr id="26" name="Image 1" descr="preencoded.png"/>
          <p:cNvPicPr>
            <a:picLocks noChangeAspect="1"/>
          </p:cNvPicPr>
          <p:nvPr/>
        </p:nvPicPr>
        <p:blipFill>
          <a:blip r:embed="rId4"/>
          <a:srcRect l="-33" r="-33"/>
          <a:stretch/>
        </p:blipFill>
        <p:spPr>
          <a:xfrm>
            <a:off x="866851" y="5658307"/>
            <a:ext cx="171907" cy="152705"/>
          </a:xfrm>
          <a:prstGeom prst="rect">
            <a:avLst/>
          </a:prstGeom>
        </p:spPr>
      </p:pic>
      <p:sp>
        <p:nvSpPr>
          <p:cNvPr id="27" name="Text 23"/>
          <p:cNvSpPr txBox="1"/>
          <p:nvPr/>
        </p:nvSpPr>
        <p:spPr>
          <a:xfrm>
            <a:off x="1218895" y="5524805"/>
            <a:ext cx="523951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00000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Arms</a:t>
            </a:r>
            <a:endParaRPr lang="en-US" sz="1200" dirty="0"/>
          </a:p>
        </p:txBody>
      </p:sp>
      <p:sp>
        <p:nvSpPr>
          <p:cNvPr id="28" name="Text 24"/>
          <p:cNvSpPr txBox="1"/>
          <p:nvPr/>
        </p:nvSpPr>
        <p:spPr>
          <a:xfrm>
            <a:off x="1218895" y="5753405"/>
            <a:ext cx="3834079" cy="1911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4B5563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"Ask him to raise both arms - does one drift downward?"</a:t>
            </a:r>
            <a:endParaRPr lang="en-US" sz="1000" dirty="0"/>
          </a:p>
        </p:txBody>
      </p:sp>
      <p:sp>
        <p:nvSpPr>
          <p:cNvPr id="29" name="Shape 25"/>
          <p:cNvSpPr/>
          <p:nvPr/>
        </p:nvSpPr>
        <p:spPr>
          <a:xfrm>
            <a:off x="724205" y="6601054"/>
            <a:ext cx="6096305" cy="9144"/>
          </a:xfrm>
          <a:prstGeom prst="rect">
            <a:avLst/>
          </a:prstGeom>
          <a:solidFill>
            <a:srgbClr val="E6F5EF"/>
          </a:solidFill>
          <a:ln/>
        </p:spPr>
      </p:sp>
      <p:sp>
        <p:nvSpPr>
          <p:cNvPr id="30" name="Shape 26"/>
          <p:cNvSpPr/>
          <p:nvPr/>
        </p:nvSpPr>
        <p:spPr>
          <a:xfrm>
            <a:off x="800100" y="6163056"/>
            <a:ext cx="304495" cy="304495"/>
          </a:xfrm>
          <a:prstGeom prst="roundRect">
            <a:avLst>
              <a:gd name="adj" fmla="val 300300"/>
            </a:avLst>
          </a:prstGeom>
          <a:solidFill>
            <a:srgbClr val="D1FAE5"/>
          </a:solidFill>
          <a:ln/>
        </p:spPr>
      </p:sp>
      <p:pic>
        <p:nvPicPr>
          <p:cNvPr id="31" name="Image 2" descr="preencoded.png"/>
          <p:cNvPicPr>
            <a:picLocks noChangeAspect="1"/>
          </p:cNvPicPr>
          <p:nvPr/>
        </p:nvPicPr>
        <p:blipFill>
          <a:blip r:embed="rId5"/>
          <a:srcRect/>
          <a:stretch/>
        </p:blipFill>
        <p:spPr>
          <a:xfrm>
            <a:off x="875995" y="6238951"/>
            <a:ext cx="152705" cy="152705"/>
          </a:xfrm>
          <a:prstGeom prst="rect">
            <a:avLst/>
          </a:prstGeom>
        </p:spPr>
      </p:pic>
      <p:sp>
        <p:nvSpPr>
          <p:cNvPr id="32" name="Text 27"/>
          <p:cNvSpPr txBox="1"/>
          <p:nvPr/>
        </p:nvSpPr>
        <p:spPr>
          <a:xfrm>
            <a:off x="1218895" y="6105449"/>
            <a:ext cx="695858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00000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Speech</a:t>
            </a:r>
            <a:endParaRPr lang="en-US" sz="1200" dirty="0"/>
          </a:p>
        </p:txBody>
      </p:sp>
      <p:sp>
        <p:nvSpPr>
          <p:cNvPr id="33" name="Text 28"/>
          <p:cNvSpPr txBox="1"/>
          <p:nvPr/>
        </p:nvSpPr>
        <p:spPr>
          <a:xfrm>
            <a:off x="1218895" y="6334049"/>
            <a:ext cx="3805733" cy="1911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4B5563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"Ask him to repeat a simple phrase - is speech slurred?"</a:t>
            </a:r>
            <a:endParaRPr lang="en-US" sz="1000" dirty="0"/>
          </a:p>
        </p:txBody>
      </p:sp>
      <p:sp>
        <p:nvSpPr>
          <p:cNvPr id="34" name="Shape 29"/>
          <p:cNvSpPr/>
          <p:nvPr/>
        </p:nvSpPr>
        <p:spPr>
          <a:xfrm>
            <a:off x="800100" y="6743700"/>
            <a:ext cx="304495" cy="304495"/>
          </a:xfrm>
          <a:prstGeom prst="roundRect">
            <a:avLst>
              <a:gd name="adj" fmla="val 300300"/>
            </a:avLst>
          </a:prstGeom>
          <a:solidFill>
            <a:srgbClr val="D1FAE5"/>
          </a:solidFill>
          <a:ln/>
        </p:spPr>
      </p:sp>
      <p:pic>
        <p:nvPicPr>
          <p:cNvPr id="35" name="Image 3" descr="preencoded.png"/>
          <p:cNvPicPr>
            <a:picLocks noChangeAspect="1"/>
          </p:cNvPicPr>
          <p:nvPr/>
        </p:nvPicPr>
        <p:blipFill>
          <a:blip r:embed="rId6"/>
          <a:srcRect/>
          <a:stretch/>
        </p:blipFill>
        <p:spPr>
          <a:xfrm>
            <a:off x="875995" y="6819595"/>
            <a:ext cx="152705" cy="152705"/>
          </a:xfrm>
          <a:prstGeom prst="rect">
            <a:avLst/>
          </a:prstGeom>
        </p:spPr>
      </p:pic>
      <p:sp>
        <p:nvSpPr>
          <p:cNvPr id="36" name="Text 30"/>
          <p:cNvSpPr txBox="1"/>
          <p:nvPr/>
        </p:nvSpPr>
        <p:spPr>
          <a:xfrm>
            <a:off x="1218895" y="6687007"/>
            <a:ext cx="495605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00000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Time</a:t>
            </a:r>
            <a:endParaRPr lang="en-US" sz="1200" dirty="0"/>
          </a:p>
        </p:txBody>
      </p:sp>
      <p:sp>
        <p:nvSpPr>
          <p:cNvPr id="37" name="Text 31"/>
          <p:cNvSpPr txBox="1"/>
          <p:nvPr/>
        </p:nvSpPr>
        <p:spPr>
          <a:xfrm>
            <a:off x="1218895" y="6915607"/>
            <a:ext cx="3386938" cy="1911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4B5563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"When did symptoms start? Every minute counts."</a:t>
            </a:r>
            <a:endParaRPr lang="en-US" sz="1000" dirty="0"/>
          </a:p>
        </p:txBody>
      </p:sp>
      <p:sp>
        <p:nvSpPr>
          <p:cNvPr id="38" name="Shape 32"/>
          <p:cNvSpPr/>
          <p:nvPr/>
        </p:nvSpPr>
        <p:spPr>
          <a:xfrm>
            <a:off x="1211580" y="7487107"/>
            <a:ext cx="5762549" cy="457200"/>
          </a:xfrm>
          <a:prstGeom prst="roundRect">
            <a:avLst>
              <a:gd name="adj" fmla="val 75000"/>
            </a:avLst>
          </a:prstGeom>
          <a:solidFill>
            <a:srgbClr val="E6F5EF"/>
          </a:solidFill>
          <a:ln/>
        </p:spPr>
      </p:sp>
      <p:sp>
        <p:nvSpPr>
          <p:cNvPr id="39" name="Shape 33"/>
          <p:cNvSpPr/>
          <p:nvPr/>
        </p:nvSpPr>
        <p:spPr>
          <a:xfrm>
            <a:off x="1211580" y="7487107"/>
            <a:ext cx="38405" cy="457200"/>
          </a:xfrm>
          <a:prstGeom prst="rect">
            <a:avLst/>
          </a:prstGeom>
          <a:solidFill>
            <a:srgbClr val="3C9D74"/>
          </a:solidFill>
          <a:ln/>
        </p:spPr>
      </p:sp>
      <p:sp>
        <p:nvSpPr>
          <p:cNvPr id="40" name="Text 34"/>
          <p:cNvSpPr txBox="1"/>
          <p:nvPr/>
        </p:nvSpPr>
        <p:spPr>
          <a:xfrm>
            <a:off x="1420978" y="7601407"/>
            <a:ext cx="4981651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00000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"His smile is crooked, left arm drifts down, and speech is slurred."</a:t>
            </a:r>
            <a:endParaRPr lang="en-US" sz="1200" dirty="0"/>
          </a:p>
        </p:txBody>
      </p:sp>
      <p:sp>
        <p:nvSpPr>
          <p:cNvPr id="41" name="Shape 35"/>
          <p:cNvSpPr/>
          <p:nvPr/>
        </p:nvSpPr>
        <p:spPr>
          <a:xfrm>
            <a:off x="7200900" y="1600200"/>
            <a:ext cx="4419295" cy="4009644"/>
          </a:xfrm>
          <a:prstGeom prst="roundRect">
            <a:avLst>
              <a:gd name="adj" fmla="val 433"/>
            </a:avLst>
          </a:prstGeom>
          <a:solidFill>
            <a:srgbClr val="FFFFFF"/>
          </a:solidFill>
          <a:ln/>
          <a:effectLst>
            <a:outerShdw blurRad="12700" dist="12700" dir="16200000" algn="bl" rotWithShape="0">
              <a:srgbClr val="000000">
                <a:alpha val="75000"/>
              </a:srgbClr>
            </a:outerShdw>
          </a:effectLst>
        </p:spPr>
      </p:sp>
      <p:pic>
        <p:nvPicPr>
          <p:cNvPr id="42" name="Image 4" descr="preencoded.png"/>
          <p:cNvPicPr>
            <a:picLocks noChangeAspect="1"/>
          </p:cNvPicPr>
          <p:nvPr/>
        </p:nvPicPr>
        <p:blipFill>
          <a:blip r:embed="rId7"/>
          <a:srcRect/>
          <a:stretch/>
        </p:blipFill>
        <p:spPr>
          <a:xfrm>
            <a:off x="7429500" y="1867205"/>
            <a:ext cx="190195" cy="190195"/>
          </a:xfrm>
          <a:prstGeom prst="rect">
            <a:avLst/>
          </a:prstGeom>
        </p:spPr>
      </p:pic>
      <p:sp>
        <p:nvSpPr>
          <p:cNvPr id="43" name="Text 36"/>
          <p:cNvSpPr txBox="1"/>
          <p:nvPr/>
        </p:nvSpPr>
        <p:spPr>
          <a:xfrm>
            <a:off x="7733995" y="1828800"/>
            <a:ext cx="2105863" cy="26700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500" b="1" dirty="0">
                <a:solidFill>
                  <a:srgbClr val="DC2626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Stroke Confirmation</a:t>
            </a:r>
            <a:endParaRPr lang="en-US" sz="1500" dirty="0"/>
          </a:p>
        </p:txBody>
      </p:sp>
      <p:sp>
        <p:nvSpPr>
          <p:cNvPr id="44" name="Shape 37"/>
          <p:cNvSpPr/>
          <p:nvPr/>
        </p:nvSpPr>
        <p:spPr>
          <a:xfrm>
            <a:off x="7429500" y="2247595"/>
            <a:ext cx="3962095" cy="724205"/>
          </a:xfrm>
          <a:prstGeom prst="roundRect">
            <a:avLst>
              <a:gd name="adj" fmla="val 13291"/>
            </a:avLst>
          </a:prstGeom>
          <a:solidFill>
            <a:srgbClr val="FEE2E2"/>
          </a:solidFill>
          <a:ln/>
        </p:spPr>
      </p:sp>
      <p:sp>
        <p:nvSpPr>
          <p:cNvPr id="45" name="Shape 38"/>
          <p:cNvSpPr/>
          <p:nvPr/>
        </p:nvSpPr>
        <p:spPr>
          <a:xfrm>
            <a:off x="7429500" y="2247595"/>
            <a:ext cx="38405" cy="724205"/>
          </a:xfrm>
          <a:prstGeom prst="rect">
            <a:avLst/>
          </a:prstGeom>
          <a:solidFill>
            <a:srgbClr val="EF4444"/>
          </a:solidFill>
          <a:ln/>
        </p:spPr>
      </p:sp>
      <p:pic>
        <p:nvPicPr>
          <p:cNvPr id="46" name="Image 5" descr="preencoded.png"/>
          <p:cNvPicPr>
            <a:picLocks noChangeAspect="1"/>
          </p:cNvPicPr>
          <p:nvPr/>
        </p:nvPicPr>
        <p:blipFill>
          <a:blip r:embed="rId8"/>
          <a:srcRect/>
          <a:stretch/>
        </p:blipFill>
        <p:spPr>
          <a:xfrm>
            <a:off x="7619695" y="2514600"/>
            <a:ext cx="237744" cy="190195"/>
          </a:xfrm>
          <a:prstGeom prst="rect">
            <a:avLst/>
          </a:prstGeom>
        </p:spPr>
      </p:pic>
      <p:sp>
        <p:nvSpPr>
          <p:cNvPr id="47" name="Text 39"/>
          <p:cNvSpPr txBox="1"/>
          <p:nvPr/>
        </p:nvSpPr>
        <p:spPr>
          <a:xfrm>
            <a:off x="7972654" y="2400300"/>
            <a:ext cx="1953158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00000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Ambulance Dispatched</a:t>
            </a:r>
            <a:endParaRPr lang="en-US" sz="1200" dirty="0"/>
          </a:p>
        </p:txBody>
      </p:sp>
      <p:sp>
        <p:nvSpPr>
          <p:cNvPr id="48" name="Text 40"/>
          <p:cNvSpPr txBox="1"/>
          <p:nvPr/>
        </p:nvSpPr>
        <p:spPr>
          <a:xfrm>
            <a:off x="7972654" y="2628900"/>
            <a:ext cx="1053389" cy="1911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00000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ETA: 7 minutes</a:t>
            </a:r>
            <a:endParaRPr lang="en-US" sz="1000" dirty="0"/>
          </a:p>
        </p:txBody>
      </p:sp>
      <p:sp>
        <p:nvSpPr>
          <p:cNvPr id="49" name="Text 41"/>
          <p:cNvSpPr txBox="1"/>
          <p:nvPr/>
        </p:nvSpPr>
        <p:spPr>
          <a:xfrm>
            <a:off x="7505395" y="3200400"/>
            <a:ext cx="1733702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047857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Hospital Notification:</a:t>
            </a:r>
            <a:endParaRPr lang="en-US" sz="1200" dirty="0"/>
          </a:p>
        </p:txBody>
      </p:sp>
      <p:sp>
        <p:nvSpPr>
          <p:cNvPr id="50" name="Text 42"/>
          <p:cNvSpPr txBox="1"/>
          <p:nvPr/>
        </p:nvSpPr>
        <p:spPr>
          <a:xfrm>
            <a:off x="7505395" y="3429000"/>
            <a:ext cx="3453689" cy="38130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00000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Nearest stroke-ready hospital has been notified of incoming stroke patient</a:t>
            </a:r>
            <a:endParaRPr lang="en-US" sz="1000" dirty="0"/>
          </a:p>
        </p:txBody>
      </p:sp>
      <p:sp>
        <p:nvSpPr>
          <p:cNvPr id="51" name="Shape 43"/>
          <p:cNvSpPr/>
          <p:nvPr/>
        </p:nvSpPr>
        <p:spPr>
          <a:xfrm>
            <a:off x="7429500" y="4038905"/>
            <a:ext cx="3962095" cy="9144"/>
          </a:xfrm>
          <a:prstGeom prst="rect">
            <a:avLst/>
          </a:prstGeom>
          <a:solidFill>
            <a:srgbClr val="E5E7EB"/>
          </a:solidFill>
          <a:ln/>
        </p:spPr>
      </p:sp>
      <p:sp>
        <p:nvSpPr>
          <p:cNvPr id="52" name="Text 44"/>
          <p:cNvSpPr txBox="1"/>
          <p:nvPr/>
        </p:nvSpPr>
        <p:spPr>
          <a:xfrm>
            <a:off x="7429500" y="4200754"/>
            <a:ext cx="2095805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047857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While Waiting Guidelines:</a:t>
            </a:r>
            <a:endParaRPr lang="en-US" sz="1200" dirty="0"/>
          </a:p>
        </p:txBody>
      </p:sp>
      <p:sp>
        <p:nvSpPr>
          <p:cNvPr id="53" name="Text 45"/>
          <p:cNvSpPr txBox="1"/>
          <p:nvPr/>
        </p:nvSpPr>
        <p:spPr>
          <a:xfrm>
            <a:off x="7429500" y="4505249"/>
            <a:ext cx="1653235" cy="1911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4B5563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Position patient on side</a:t>
            </a:r>
            <a:endParaRPr lang="en-US" sz="1000" dirty="0"/>
          </a:p>
        </p:txBody>
      </p:sp>
      <p:sp>
        <p:nvSpPr>
          <p:cNvPr id="54" name="Text 46"/>
          <p:cNvSpPr txBox="1"/>
          <p:nvPr/>
        </p:nvSpPr>
        <p:spPr>
          <a:xfrm>
            <a:off x="7429500" y="4733849"/>
            <a:ext cx="1491386" cy="1911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4B5563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Loosen tight clothing</a:t>
            </a:r>
            <a:endParaRPr lang="en-US" sz="1000" dirty="0"/>
          </a:p>
        </p:txBody>
      </p:sp>
      <p:sp>
        <p:nvSpPr>
          <p:cNvPr id="55" name="Text 47"/>
          <p:cNvSpPr txBox="1"/>
          <p:nvPr/>
        </p:nvSpPr>
        <p:spPr>
          <a:xfrm>
            <a:off x="7429500" y="4962449"/>
            <a:ext cx="1795882" cy="1911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4B5563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Do not give food or drinks</a:t>
            </a:r>
            <a:endParaRPr lang="en-US" sz="1000" dirty="0"/>
          </a:p>
        </p:txBody>
      </p:sp>
      <p:sp>
        <p:nvSpPr>
          <p:cNvPr id="56" name="Text 48"/>
          <p:cNvSpPr txBox="1"/>
          <p:nvPr/>
        </p:nvSpPr>
        <p:spPr>
          <a:xfrm>
            <a:off x="7429500" y="5191049"/>
            <a:ext cx="3186684" cy="1911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4B5563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AI remains connected until ambulance arrives</a:t>
            </a:r>
            <a:endParaRPr lang="en-US" sz="1000" dirty="0"/>
          </a:p>
        </p:txBody>
      </p:sp>
      <p:sp>
        <p:nvSpPr>
          <p:cNvPr id="57" name="Shape 49"/>
          <p:cNvSpPr/>
          <p:nvPr/>
        </p:nvSpPr>
        <p:spPr>
          <a:xfrm>
            <a:off x="7200900" y="5838444"/>
            <a:ext cx="4419295" cy="1067105"/>
          </a:xfrm>
          <a:prstGeom prst="roundRect">
            <a:avLst>
              <a:gd name="adj" fmla="val 6121"/>
            </a:avLst>
          </a:prstGeom>
          <a:solidFill>
            <a:srgbClr val="FFFFFF"/>
          </a:solidFill>
          <a:ln/>
          <a:effectLst>
            <a:outerShdw blurRad="12700" dist="12700" dir="16200000" algn="bl" rotWithShape="0">
              <a:srgbClr val="000000">
                <a:alpha val="75000"/>
              </a:srgbClr>
            </a:outerShdw>
          </a:effectLst>
        </p:spPr>
      </p:sp>
      <p:sp>
        <p:nvSpPr>
          <p:cNvPr id="58" name="Shape 50"/>
          <p:cNvSpPr/>
          <p:nvPr/>
        </p:nvSpPr>
        <p:spPr>
          <a:xfrm>
            <a:off x="7621524" y="5991149"/>
            <a:ext cx="761695" cy="761695"/>
          </a:xfrm>
          <a:prstGeom prst="ellipse">
            <a:avLst/>
          </a:prstGeom>
          <a:noFill/>
          <a:ln w="76200">
            <a:solidFill>
              <a:srgbClr val="3C9D74"/>
            </a:solidFill>
            <a:prstDash val="solid"/>
          </a:ln>
        </p:spPr>
      </p:sp>
      <p:sp>
        <p:nvSpPr>
          <p:cNvPr id="59" name="Text 51"/>
          <p:cNvSpPr txBox="1"/>
          <p:nvPr/>
        </p:nvSpPr>
        <p:spPr>
          <a:xfrm>
            <a:off x="7793431" y="6235294"/>
            <a:ext cx="556870" cy="25786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400" b="1" dirty="0">
                <a:solidFill>
                  <a:srgbClr val="0D5A3A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4.5h</a:t>
            </a:r>
            <a:endParaRPr lang="en-US" sz="1400" dirty="0"/>
          </a:p>
        </p:txBody>
      </p:sp>
      <p:sp>
        <p:nvSpPr>
          <p:cNvPr id="60" name="Text 52"/>
          <p:cNvSpPr txBox="1"/>
          <p:nvPr/>
        </p:nvSpPr>
        <p:spPr>
          <a:xfrm>
            <a:off x="8535924" y="6163056"/>
            <a:ext cx="1743761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047857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Golden Hour Window</a:t>
            </a:r>
            <a:endParaRPr lang="en-US" sz="1200" dirty="0"/>
          </a:p>
        </p:txBody>
      </p:sp>
      <p:sp>
        <p:nvSpPr>
          <p:cNvPr id="61" name="Text 53"/>
          <p:cNvSpPr txBox="1"/>
          <p:nvPr/>
        </p:nvSpPr>
        <p:spPr>
          <a:xfrm>
            <a:off x="8535924" y="6391656"/>
            <a:ext cx="2767889" cy="1911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4B5563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Every minute saves 1.9 million brain cells</a:t>
            </a:r>
            <a:endParaRPr lang="en-US" sz="1000" dirty="0"/>
          </a:p>
        </p:txBody>
      </p:sp>
      <p:sp>
        <p:nvSpPr>
          <p:cNvPr id="62" name="Shape 54"/>
          <p:cNvSpPr/>
          <p:nvPr/>
        </p:nvSpPr>
        <p:spPr>
          <a:xfrm>
            <a:off x="381305" y="7724851"/>
            <a:ext cx="5753405" cy="457200"/>
          </a:xfrm>
          <a:prstGeom prst="rect">
            <a:avLst/>
          </a:prstGeom>
          <a:solidFill>
            <a:srgbClr val="ECFDF5"/>
          </a:solidFill>
          <a:ln/>
        </p:spPr>
      </p:sp>
      <p:sp>
        <p:nvSpPr>
          <p:cNvPr id="63" name="Shape 55"/>
          <p:cNvSpPr/>
          <p:nvPr/>
        </p:nvSpPr>
        <p:spPr>
          <a:xfrm>
            <a:off x="381305" y="7724851"/>
            <a:ext cx="38405" cy="457200"/>
          </a:xfrm>
          <a:prstGeom prst="rect">
            <a:avLst/>
          </a:prstGeom>
          <a:solidFill>
            <a:srgbClr val="10B981"/>
          </a:solidFill>
          <a:ln/>
        </p:spPr>
      </p:sp>
      <p:sp>
        <p:nvSpPr>
          <p:cNvPr id="64" name="Text 56"/>
          <p:cNvSpPr txBox="1"/>
          <p:nvPr/>
        </p:nvSpPr>
        <p:spPr>
          <a:xfrm>
            <a:off x="533095" y="7839151"/>
            <a:ext cx="560070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374151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StrokeCare AI optimizes every second of the critical golden hour window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7981798"/>
          </a:xfrm>
          <a:prstGeom prst="rect">
            <a:avLst/>
          </a:prstGeom>
          <a:solidFill>
            <a:srgbClr val="F1F9F6"/>
          </a:solidFill>
          <a:ln/>
        </p:spPr>
      </p:sp>
      <p:sp>
        <p:nvSpPr>
          <p:cNvPr id="3" name="Shape 1"/>
          <p:cNvSpPr/>
          <p:nvPr/>
        </p:nvSpPr>
        <p:spPr>
          <a:xfrm>
            <a:off x="8382305" y="0"/>
            <a:ext cx="3810305" cy="3810305"/>
          </a:xfrm>
          <a:prstGeom prst="rect">
            <a:avLst/>
          </a:prstGeom>
          <a:solidFill>
            <a:srgbClr val="E6F5EF"/>
          </a:solidFill>
          <a:ln/>
        </p:spPr>
      </p:sp>
      <p:sp>
        <p:nvSpPr>
          <p:cNvPr id="4" name="Shape 2"/>
          <p:cNvSpPr/>
          <p:nvPr/>
        </p:nvSpPr>
        <p:spPr>
          <a:xfrm>
            <a:off x="0" y="7867498"/>
            <a:ext cx="12191695" cy="114300"/>
          </a:xfrm>
          <a:prstGeom prst="rect">
            <a:avLst/>
          </a:prstGeom>
          <a:solidFill>
            <a:srgbClr val="18634A">
              <a:alpha val="15000"/>
            </a:srgbClr>
          </a:solidFill>
          <a:ln/>
        </p:spPr>
      </p:sp>
      <p:sp>
        <p:nvSpPr>
          <p:cNvPr id="5" name="Text 3"/>
          <p:cNvSpPr txBox="1"/>
          <p:nvPr/>
        </p:nvSpPr>
        <p:spPr>
          <a:xfrm>
            <a:off x="571500" y="457200"/>
            <a:ext cx="3067812" cy="4197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700" b="1" dirty="0">
                <a:solidFill>
                  <a:srgbClr val="0D5A3A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Business Model</a:t>
            </a:r>
            <a:endParaRPr lang="en-US" sz="2700" dirty="0"/>
          </a:p>
        </p:txBody>
      </p:sp>
      <p:sp>
        <p:nvSpPr>
          <p:cNvPr id="6" name="Shape 4"/>
          <p:cNvSpPr/>
          <p:nvPr/>
        </p:nvSpPr>
        <p:spPr>
          <a:xfrm>
            <a:off x="571500" y="1047902"/>
            <a:ext cx="761695" cy="38405"/>
          </a:xfrm>
          <a:prstGeom prst="rect">
            <a:avLst/>
          </a:prstGeom>
          <a:solidFill>
            <a:srgbClr val="3C9D74"/>
          </a:solidFill>
          <a:ln/>
        </p:spPr>
      </p:sp>
      <p:sp>
        <p:nvSpPr>
          <p:cNvPr id="7" name="Shape 5"/>
          <p:cNvSpPr/>
          <p:nvPr/>
        </p:nvSpPr>
        <p:spPr>
          <a:xfrm>
            <a:off x="571500" y="1600200"/>
            <a:ext cx="6324905" cy="1867205"/>
          </a:xfrm>
          <a:prstGeom prst="roundRect">
            <a:avLst>
              <a:gd name="adj" fmla="val 1999"/>
            </a:avLst>
          </a:prstGeom>
          <a:solidFill>
            <a:srgbClr val="FFFFFF"/>
          </a:solidFill>
          <a:ln/>
          <a:effectLst>
            <a:outerShdw blurRad="76200" dist="38100" dir="5400000" algn="bl" rotWithShape="0">
              <a:srgbClr val="000000">
                <a:alpha val="5000"/>
              </a:srgbClr>
            </a:outerShdw>
          </a:effectLst>
        </p:spPr>
      </p:sp>
      <p:sp>
        <p:nvSpPr>
          <p:cNvPr id="8" name="Shape 6"/>
          <p:cNvSpPr/>
          <p:nvPr/>
        </p:nvSpPr>
        <p:spPr>
          <a:xfrm>
            <a:off x="571500" y="1600200"/>
            <a:ext cx="38405" cy="1867205"/>
          </a:xfrm>
          <a:prstGeom prst="rect">
            <a:avLst/>
          </a:prstGeom>
          <a:solidFill>
            <a:srgbClr val="3C9D74"/>
          </a:solidFill>
          <a:ln/>
        </p:spPr>
      </p:sp>
      <p:sp>
        <p:nvSpPr>
          <p:cNvPr id="9" name="Shape 7"/>
          <p:cNvSpPr/>
          <p:nvPr/>
        </p:nvSpPr>
        <p:spPr>
          <a:xfrm>
            <a:off x="761695" y="1752905"/>
            <a:ext cx="476402" cy="476402"/>
          </a:xfrm>
          <a:prstGeom prst="ellipse">
            <a:avLst/>
          </a:prstGeom>
          <a:solidFill>
            <a:srgbClr val="3C9D74">
              <a:alpha val="10000"/>
            </a:srgbClr>
          </a:solidFill>
          <a:ln/>
        </p:spPr>
      </p:sp>
      <p:pic>
        <p:nvPicPr>
          <p:cNvPr id="10" name="Image 0" descr="preencoded.png"/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929030" y="1895551"/>
            <a:ext cx="142646" cy="190195"/>
          </a:xfrm>
          <a:prstGeom prst="rect">
            <a:avLst/>
          </a:prstGeom>
        </p:spPr>
      </p:pic>
      <p:sp>
        <p:nvSpPr>
          <p:cNvPr id="11" name="Text 8"/>
          <p:cNvSpPr txBox="1"/>
          <p:nvPr/>
        </p:nvSpPr>
        <p:spPr>
          <a:xfrm>
            <a:off x="1390802" y="1762049"/>
            <a:ext cx="3796589" cy="23865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b="1" dirty="0">
                <a:solidFill>
                  <a:srgbClr val="047857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Government Partnerships (60% Revenue)</a:t>
            </a:r>
            <a:endParaRPr lang="en-US" sz="1300" dirty="0"/>
          </a:p>
        </p:txBody>
      </p:sp>
      <p:sp>
        <p:nvSpPr>
          <p:cNvPr id="12" name="Text 9"/>
          <p:cNvSpPr txBox="1"/>
          <p:nvPr/>
        </p:nvSpPr>
        <p:spPr>
          <a:xfrm>
            <a:off x="1676095" y="2066544"/>
            <a:ext cx="4396435" cy="23865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dirty="0">
                <a:solidFill>
                  <a:srgbClr val="374151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Kemenkes National License: IDR 10-20M per region</a:t>
            </a:r>
            <a:endParaRPr lang="en-US" sz="1300" dirty="0"/>
          </a:p>
        </p:txBody>
      </p:sp>
      <p:sp>
        <p:nvSpPr>
          <p:cNvPr id="13" name="Text 10"/>
          <p:cNvSpPr txBox="1"/>
          <p:nvPr/>
        </p:nvSpPr>
        <p:spPr>
          <a:xfrm>
            <a:off x="1676095" y="2486254"/>
            <a:ext cx="4129430" cy="23865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dirty="0">
                <a:solidFill>
                  <a:srgbClr val="374151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119 Integration: Stroke-specific routing protocol</a:t>
            </a:r>
            <a:endParaRPr lang="en-US" sz="1300" dirty="0"/>
          </a:p>
        </p:txBody>
      </p:sp>
      <p:sp>
        <p:nvSpPr>
          <p:cNvPr id="14" name="Text 11"/>
          <p:cNvSpPr txBox="1"/>
          <p:nvPr/>
        </p:nvSpPr>
        <p:spPr>
          <a:xfrm>
            <a:off x="1676095" y="2905049"/>
            <a:ext cx="4691786" cy="23865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dirty="0">
                <a:solidFill>
                  <a:srgbClr val="374151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Stroke-Ready Hospital Network: IDR 2-5M per hospital</a:t>
            </a:r>
            <a:endParaRPr lang="en-US" sz="1300" dirty="0"/>
          </a:p>
        </p:txBody>
      </p:sp>
      <p:sp>
        <p:nvSpPr>
          <p:cNvPr id="15" name="Shape 12"/>
          <p:cNvSpPr/>
          <p:nvPr/>
        </p:nvSpPr>
        <p:spPr>
          <a:xfrm>
            <a:off x="571500" y="3619195"/>
            <a:ext cx="6324905" cy="2133295"/>
          </a:xfrm>
          <a:prstGeom prst="roundRect">
            <a:avLst>
              <a:gd name="adj" fmla="val 1531"/>
            </a:avLst>
          </a:prstGeom>
          <a:solidFill>
            <a:srgbClr val="FFFFFF"/>
          </a:solidFill>
          <a:ln/>
          <a:effectLst>
            <a:outerShdw blurRad="76200" dist="38100" dir="5400000" algn="bl" rotWithShape="0">
              <a:srgbClr val="000000">
                <a:alpha val="5000"/>
              </a:srgbClr>
            </a:outerShdw>
          </a:effectLst>
        </p:spPr>
      </p:sp>
      <p:sp>
        <p:nvSpPr>
          <p:cNvPr id="16" name="Shape 13"/>
          <p:cNvSpPr/>
          <p:nvPr/>
        </p:nvSpPr>
        <p:spPr>
          <a:xfrm>
            <a:off x="571500" y="3619195"/>
            <a:ext cx="38405" cy="2133295"/>
          </a:xfrm>
          <a:prstGeom prst="rect">
            <a:avLst/>
          </a:prstGeom>
          <a:solidFill>
            <a:srgbClr val="3C9D74"/>
          </a:solidFill>
          <a:ln/>
        </p:spPr>
      </p:sp>
      <p:sp>
        <p:nvSpPr>
          <p:cNvPr id="17" name="Shape 14"/>
          <p:cNvSpPr/>
          <p:nvPr/>
        </p:nvSpPr>
        <p:spPr>
          <a:xfrm>
            <a:off x="761695" y="3771900"/>
            <a:ext cx="476402" cy="476402"/>
          </a:xfrm>
          <a:prstGeom prst="ellipse">
            <a:avLst/>
          </a:prstGeom>
          <a:solidFill>
            <a:srgbClr val="3C9D74">
              <a:alpha val="10000"/>
            </a:srgbClr>
          </a:solidFill>
          <a:ln/>
        </p:spPr>
      </p:sp>
      <p:pic>
        <p:nvPicPr>
          <p:cNvPr id="18" name="Image 1" descr="preencoded.png"/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>
            <a:off x="881482" y="3914546"/>
            <a:ext cx="237744" cy="190195"/>
          </a:xfrm>
          <a:prstGeom prst="rect">
            <a:avLst/>
          </a:prstGeom>
        </p:spPr>
      </p:pic>
      <p:sp>
        <p:nvSpPr>
          <p:cNvPr id="19" name="Text 15"/>
          <p:cNvSpPr txBox="1"/>
          <p:nvPr/>
        </p:nvSpPr>
        <p:spPr>
          <a:xfrm>
            <a:off x="1390802" y="3781044"/>
            <a:ext cx="2958084" cy="23865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b="1" dirty="0">
                <a:solidFill>
                  <a:srgbClr val="047857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BPJS Integration (30% Revenue)</a:t>
            </a:r>
            <a:endParaRPr lang="en-US" sz="1300" dirty="0"/>
          </a:p>
        </p:txBody>
      </p:sp>
      <p:sp>
        <p:nvSpPr>
          <p:cNvPr id="20" name="Text 16"/>
          <p:cNvSpPr txBox="1"/>
          <p:nvPr/>
        </p:nvSpPr>
        <p:spPr>
          <a:xfrm>
            <a:off x="1676095" y="4086454"/>
            <a:ext cx="4272077" cy="23865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dirty="0">
                <a:solidFill>
                  <a:srgbClr val="374151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Emergency call coverage: IDR 50K per stroke call</a:t>
            </a:r>
            <a:endParaRPr lang="en-US" sz="1300" dirty="0"/>
          </a:p>
        </p:txBody>
      </p:sp>
      <p:sp>
        <p:nvSpPr>
          <p:cNvPr id="21" name="Text 17"/>
          <p:cNvSpPr txBox="1"/>
          <p:nvPr/>
        </p:nvSpPr>
        <p:spPr>
          <a:xfrm>
            <a:off x="1676095" y="4505249"/>
            <a:ext cx="4748479" cy="5056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dirty="0">
                <a:solidFill>
                  <a:srgbClr val="374151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Golden hour bonus: Extra reimbursement for &lt;4.5 hour treatment</a:t>
            </a:r>
            <a:endParaRPr lang="en-US" sz="1300" dirty="0"/>
          </a:p>
        </p:txBody>
      </p:sp>
      <p:sp>
        <p:nvSpPr>
          <p:cNvPr id="22" name="Text 18"/>
          <p:cNvSpPr txBox="1"/>
          <p:nvPr/>
        </p:nvSpPr>
        <p:spPr>
          <a:xfrm>
            <a:off x="1676095" y="5191049"/>
            <a:ext cx="4110228" cy="23865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dirty="0">
                <a:solidFill>
                  <a:srgbClr val="374151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Prevention program: Early detection incentives</a:t>
            </a:r>
            <a:endParaRPr lang="en-US" sz="1300" dirty="0"/>
          </a:p>
        </p:txBody>
      </p:sp>
      <p:sp>
        <p:nvSpPr>
          <p:cNvPr id="23" name="Shape 19"/>
          <p:cNvSpPr/>
          <p:nvPr/>
        </p:nvSpPr>
        <p:spPr>
          <a:xfrm>
            <a:off x="571500" y="5905195"/>
            <a:ext cx="6324905" cy="1447495"/>
          </a:xfrm>
          <a:prstGeom prst="roundRect">
            <a:avLst>
              <a:gd name="adj" fmla="val 3325"/>
            </a:avLst>
          </a:prstGeom>
          <a:solidFill>
            <a:srgbClr val="FFFFFF"/>
          </a:solidFill>
          <a:ln/>
          <a:effectLst>
            <a:outerShdw blurRad="76200" dist="38100" dir="5400000" algn="bl" rotWithShape="0">
              <a:srgbClr val="000000">
                <a:alpha val="5000"/>
              </a:srgbClr>
            </a:outerShdw>
          </a:effectLst>
        </p:spPr>
      </p:sp>
      <p:sp>
        <p:nvSpPr>
          <p:cNvPr id="24" name="Shape 20"/>
          <p:cNvSpPr/>
          <p:nvPr/>
        </p:nvSpPr>
        <p:spPr>
          <a:xfrm>
            <a:off x="571500" y="5905195"/>
            <a:ext cx="38405" cy="1447495"/>
          </a:xfrm>
          <a:prstGeom prst="rect">
            <a:avLst/>
          </a:prstGeom>
          <a:solidFill>
            <a:srgbClr val="3C9D74"/>
          </a:solidFill>
          <a:ln/>
        </p:spPr>
      </p:sp>
      <p:sp>
        <p:nvSpPr>
          <p:cNvPr id="25" name="Shape 21"/>
          <p:cNvSpPr/>
          <p:nvPr/>
        </p:nvSpPr>
        <p:spPr>
          <a:xfrm>
            <a:off x="761695" y="6057900"/>
            <a:ext cx="476402" cy="476402"/>
          </a:xfrm>
          <a:prstGeom prst="ellipse">
            <a:avLst/>
          </a:prstGeom>
          <a:solidFill>
            <a:srgbClr val="3C9D74">
              <a:alpha val="10000"/>
            </a:srgbClr>
          </a:solidFill>
          <a:ln/>
        </p:spPr>
      </p:sp>
      <p:pic>
        <p:nvPicPr>
          <p:cNvPr id="26" name="Image 2" descr="preencoded.png"/>
          <p:cNvPicPr>
            <a:picLocks noChangeAspect="1"/>
          </p:cNvPicPr>
          <p:nvPr/>
        </p:nvPicPr>
        <p:blipFill>
          <a:blip r:embed="rId5"/>
          <a:srcRect/>
          <a:stretch/>
        </p:blipFill>
        <p:spPr>
          <a:xfrm>
            <a:off x="905256" y="6200546"/>
            <a:ext cx="190195" cy="190195"/>
          </a:xfrm>
          <a:prstGeom prst="rect">
            <a:avLst/>
          </a:prstGeom>
        </p:spPr>
      </p:pic>
      <p:sp>
        <p:nvSpPr>
          <p:cNvPr id="27" name="Text 22"/>
          <p:cNvSpPr txBox="1"/>
          <p:nvPr/>
        </p:nvSpPr>
        <p:spPr>
          <a:xfrm>
            <a:off x="1390802" y="6067044"/>
            <a:ext cx="3367735" cy="23865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b="1" dirty="0">
                <a:solidFill>
                  <a:srgbClr val="047857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Technology Licensing (10% Revenue)</a:t>
            </a:r>
            <a:endParaRPr lang="en-US" sz="1300" dirty="0"/>
          </a:p>
        </p:txBody>
      </p:sp>
      <p:sp>
        <p:nvSpPr>
          <p:cNvPr id="28" name="Text 23"/>
          <p:cNvSpPr txBox="1"/>
          <p:nvPr/>
        </p:nvSpPr>
        <p:spPr>
          <a:xfrm>
            <a:off x="1676095" y="6372454"/>
            <a:ext cx="3748126" cy="23865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dirty="0">
                <a:solidFill>
                  <a:srgbClr val="374151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FAST Protocol AI: License to other countries</a:t>
            </a:r>
            <a:endParaRPr lang="en-US" sz="1300" dirty="0"/>
          </a:p>
        </p:txBody>
      </p:sp>
      <p:sp>
        <p:nvSpPr>
          <p:cNvPr id="29" name="Text 24"/>
          <p:cNvSpPr txBox="1"/>
          <p:nvPr/>
        </p:nvSpPr>
        <p:spPr>
          <a:xfrm>
            <a:off x="1676095" y="6791249"/>
            <a:ext cx="4282135" cy="23865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dirty="0">
                <a:solidFill>
                  <a:srgbClr val="374151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Training modules: Medical education institutions</a:t>
            </a:r>
            <a:endParaRPr lang="en-US" sz="1300" dirty="0"/>
          </a:p>
        </p:txBody>
      </p:sp>
      <p:sp>
        <p:nvSpPr>
          <p:cNvPr id="30" name="Shape 25"/>
          <p:cNvSpPr/>
          <p:nvPr/>
        </p:nvSpPr>
        <p:spPr>
          <a:xfrm>
            <a:off x="7200900" y="1600200"/>
            <a:ext cx="4419295" cy="4819802"/>
          </a:xfrm>
          <a:prstGeom prst="roundRect">
            <a:avLst>
              <a:gd name="adj" fmla="val 535"/>
            </a:avLst>
          </a:prstGeom>
          <a:solidFill>
            <a:srgbClr val="FFFFFF">
              <a:alpha val="90000"/>
            </a:srgbClr>
          </a:solidFill>
          <a:ln/>
          <a:effectLst>
            <a:outerShdw blurRad="114300" dist="38100" dir="5400000" algn="bl" rotWithShape="0">
              <a:srgbClr val="000000">
                <a:alpha val="5000"/>
              </a:srgbClr>
            </a:outerShdw>
          </a:effectLst>
        </p:spPr>
      </p:sp>
      <p:pic>
        <p:nvPicPr>
          <p:cNvPr id="31" name="Image 3" descr="preencoded.png"/>
          <p:cNvPicPr>
            <a:picLocks noChangeAspect="1"/>
          </p:cNvPicPr>
          <p:nvPr/>
        </p:nvPicPr>
        <p:blipFill>
          <a:blip r:embed="rId6"/>
          <a:srcRect l="-1282" r="-1282"/>
          <a:stretch/>
        </p:blipFill>
        <p:spPr>
          <a:xfrm>
            <a:off x="7429500" y="1867205"/>
            <a:ext cx="219456" cy="190195"/>
          </a:xfrm>
          <a:prstGeom prst="rect">
            <a:avLst/>
          </a:prstGeom>
        </p:spPr>
      </p:pic>
      <p:sp>
        <p:nvSpPr>
          <p:cNvPr id="32" name="Text 26"/>
          <p:cNvSpPr txBox="1"/>
          <p:nvPr/>
        </p:nvSpPr>
        <p:spPr>
          <a:xfrm>
            <a:off x="7763256" y="1828800"/>
            <a:ext cx="2162556" cy="26700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500" b="1" dirty="0">
                <a:solidFill>
                  <a:srgbClr val="047857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Revenue Distribution</a:t>
            </a:r>
            <a:endParaRPr lang="en-US" sz="1500" dirty="0"/>
          </a:p>
        </p:txBody>
      </p:sp>
      <p:pic>
        <p:nvPicPr>
          <p:cNvPr id="33" name="Image 4" descr="preencoded.png"/>
          <p:cNvPicPr>
            <a:picLocks noChangeAspect="1"/>
          </p:cNvPicPr>
          <p:nvPr/>
        </p:nvPicPr>
        <p:blipFill>
          <a:blip r:embed="rId7"/>
          <a:srcRect t="-1" b="-1"/>
          <a:stretch/>
        </p:blipFill>
        <p:spPr>
          <a:xfrm>
            <a:off x="7429500" y="2247595"/>
            <a:ext cx="3962095" cy="2381098"/>
          </a:xfrm>
          <a:prstGeom prst="rect">
            <a:avLst/>
          </a:prstGeom>
        </p:spPr>
      </p:pic>
      <p:sp>
        <p:nvSpPr>
          <p:cNvPr id="34" name="Shape 27"/>
          <p:cNvSpPr/>
          <p:nvPr/>
        </p:nvSpPr>
        <p:spPr>
          <a:xfrm>
            <a:off x="7429500" y="4858207"/>
            <a:ext cx="3962095" cy="1333195"/>
          </a:xfrm>
          <a:prstGeom prst="roundRect">
            <a:avLst>
              <a:gd name="adj" fmla="val 3919"/>
            </a:avLst>
          </a:prstGeom>
          <a:solidFill>
            <a:srgbClr val="ECFDF5"/>
          </a:solidFill>
          <a:ln/>
        </p:spPr>
      </p:sp>
      <p:sp>
        <p:nvSpPr>
          <p:cNvPr id="35" name="Text 28"/>
          <p:cNvSpPr txBox="1"/>
          <p:nvPr/>
        </p:nvSpPr>
        <p:spPr>
          <a:xfrm>
            <a:off x="7582205" y="5009998"/>
            <a:ext cx="1867205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047857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Economic Advantages</a:t>
            </a:r>
            <a:endParaRPr lang="en-US" sz="1200" dirty="0"/>
          </a:p>
        </p:txBody>
      </p:sp>
      <p:sp>
        <p:nvSpPr>
          <p:cNvPr id="36" name="Text 29"/>
          <p:cNvSpPr txBox="1"/>
          <p:nvPr/>
        </p:nvSpPr>
        <p:spPr>
          <a:xfrm>
            <a:off x="7582205" y="5315407"/>
            <a:ext cx="3348533" cy="1911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374151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Cost per call: IDR 2,000 (vs IDR 30,000 traditional)</a:t>
            </a:r>
            <a:endParaRPr lang="en-US" sz="1000" dirty="0"/>
          </a:p>
        </p:txBody>
      </p:sp>
      <p:sp>
        <p:nvSpPr>
          <p:cNvPr id="37" name="Text 30"/>
          <p:cNvSpPr txBox="1"/>
          <p:nvPr/>
        </p:nvSpPr>
        <p:spPr>
          <a:xfrm>
            <a:off x="7582205" y="5581498"/>
            <a:ext cx="1986077" cy="1911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374151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Lives saved: 2,000+ annually</a:t>
            </a:r>
            <a:endParaRPr lang="en-US" sz="1000" dirty="0"/>
          </a:p>
        </p:txBody>
      </p:sp>
      <p:sp>
        <p:nvSpPr>
          <p:cNvPr id="38" name="Text 31"/>
          <p:cNvSpPr txBox="1"/>
          <p:nvPr/>
        </p:nvSpPr>
        <p:spPr>
          <a:xfrm>
            <a:off x="7582205" y="5848502"/>
            <a:ext cx="2882189" cy="1911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374151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Healthcare cost reduction: IDR 1B annually</a:t>
            </a:r>
            <a:endParaRPr lang="en-US" sz="1000" dirty="0"/>
          </a:p>
        </p:txBody>
      </p:sp>
      <p:sp>
        <p:nvSpPr>
          <p:cNvPr id="39" name="Shape 32"/>
          <p:cNvSpPr/>
          <p:nvPr/>
        </p:nvSpPr>
        <p:spPr>
          <a:xfrm>
            <a:off x="5794553" y="7144207"/>
            <a:ext cx="6019495" cy="457200"/>
          </a:xfrm>
          <a:prstGeom prst="rect">
            <a:avLst/>
          </a:prstGeom>
          <a:solidFill>
            <a:srgbClr val="ECFDF5"/>
          </a:solidFill>
          <a:ln/>
        </p:spPr>
      </p:sp>
      <p:sp>
        <p:nvSpPr>
          <p:cNvPr id="40" name="Shape 33"/>
          <p:cNvSpPr/>
          <p:nvPr/>
        </p:nvSpPr>
        <p:spPr>
          <a:xfrm>
            <a:off x="5794553" y="7144207"/>
            <a:ext cx="38405" cy="457200"/>
          </a:xfrm>
          <a:prstGeom prst="rect">
            <a:avLst/>
          </a:prstGeom>
          <a:solidFill>
            <a:srgbClr val="10B981"/>
          </a:solidFill>
          <a:ln/>
        </p:spPr>
      </p:sp>
      <p:pic>
        <p:nvPicPr>
          <p:cNvPr id="41" name="Image 5" descr="preencoded.png"/>
          <p:cNvPicPr>
            <a:picLocks noChangeAspect="1"/>
          </p:cNvPicPr>
          <p:nvPr/>
        </p:nvPicPr>
        <p:blipFill>
          <a:blip r:embed="rId8"/>
          <a:srcRect/>
          <a:stretch/>
        </p:blipFill>
        <p:spPr>
          <a:xfrm>
            <a:off x="5947258" y="7276795"/>
            <a:ext cx="142646" cy="190195"/>
          </a:xfrm>
          <a:prstGeom prst="rect">
            <a:avLst/>
          </a:prstGeom>
        </p:spPr>
      </p:pic>
      <p:sp>
        <p:nvSpPr>
          <p:cNvPr id="42" name="Text 34"/>
          <p:cNvSpPr txBox="1"/>
          <p:nvPr/>
        </p:nvSpPr>
        <p:spPr>
          <a:xfrm>
            <a:off x="6204204" y="7258507"/>
            <a:ext cx="5610758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374151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Sustainable model with high societal impact + measurable cost savings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7953451"/>
          </a:xfrm>
          <a:prstGeom prst="rect">
            <a:avLst/>
          </a:prstGeom>
          <a:solidFill>
            <a:srgbClr val="F1F9F6"/>
          </a:solidFill>
          <a:ln/>
        </p:spPr>
      </p:sp>
      <p:sp>
        <p:nvSpPr>
          <p:cNvPr id="3" name="Shape 1"/>
          <p:cNvSpPr/>
          <p:nvPr/>
        </p:nvSpPr>
        <p:spPr>
          <a:xfrm>
            <a:off x="8382305" y="0"/>
            <a:ext cx="3810305" cy="3810305"/>
          </a:xfrm>
          <a:prstGeom prst="rect">
            <a:avLst/>
          </a:prstGeom>
          <a:solidFill>
            <a:srgbClr val="E6F5EF"/>
          </a:solidFill>
          <a:ln/>
        </p:spPr>
      </p:sp>
      <p:sp>
        <p:nvSpPr>
          <p:cNvPr id="4" name="Shape 2"/>
          <p:cNvSpPr/>
          <p:nvPr/>
        </p:nvSpPr>
        <p:spPr>
          <a:xfrm>
            <a:off x="0" y="7839151"/>
            <a:ext cx="12191695" cy="114300"/>
          </a:xfrm>
          <a:prstGeom prst="rect">
            <a:avLst/>
          </a:prstGeom>
          <a:solidFill>
            <a:srgbClr val="18634A">
              <a:alpha val="15000"/>
            </a:srgbClr>
          </a:solidFill>
          <a:ln/>
        </p:spPr>
      </p:sp>
      <p:sp>
        <p:nvSpPr>
          <p:cNvPr id="5" name="Text 3"/>
          <p:cNvSpPr txBox="1"/>
          <p:nvPr/>
        </p:nvSpPr>
        <p:spPr>
          <a:xfrm>
            <a:off x="571500" y="457200"/>
            <a:ext cx="4506163" cy="4197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700" b="1" dirty="0">
                <a:solidFill>
                  <a:srgbClr val="0D5A3A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Competitive Landscape</a:t>
            </a:r>
            <a:endParaRPr lang="en-US" sz="2700" dirty="0"/>
          </a:p>
        </p:txBody>
      </p:sp>
      <p:sp>
        <p:nvSpPr>
          <p:cNvPr id="6" name="Shape 4"/>
          <p:cNvSpPr/>
          <p:nvPr/>
        </p:nvSpPr>
        <p:spPr>
          <a:xfrm>
            <a:off x="571500" y="1047902"/>
            <a:ext cx="761695" cy="38405"/>
          </a:xfrm>
          <a:prstGeom prst="rect">
            <a:avLst/>
          </a:prstGeom>
          <a:solidFill>
            <a:srgbClr val="3C9D74"/>
          </a:solidFill>
          <a:ln/>
        </p:spPr>
      </p:sp>
      <p:sp>
        <p:nvSpPr>
          <p:cNvPr id="7" name="Shape 5"/>
          <p:cNvSpPr/>
          <p:nvPr/>
        </p:nvSpPr>
        <p:spPr>
          <a:xfrm>
            <a:off x="571500" y="1600200"/>
            <a:ext cx="11048695" cy="3552444"/>
          </a:xfrm>
          <a:prstGeom prst="roundRect">
            <a:avLst>
              <a:gd name="adj" fmla="val 828"/>
            </a:avLst>
          </a:prstGeom>
          <a:solidFill>
            <a:srgbClr val="FFFFFF">
              <a:alpha val="90000"/>
            </a:srgbClr>
          </a:solidFill>
          <a:ln/>
          <a:effectLst>
            <a:outerShdw blurRad="114300" dist="38100" dir="5400000" algn="bl" rotWithShape="0">
              <a:srgbClr val="000000">
                <a:alpha val="5000"/>
              </a:srgbClr>
            </a:outerShdw>
          </a:effectLst>
        </p:spPr>
      </p:sp>
      <p:sp>
        <p:nvSpPr>
          <p:cNvPr id="8" name="Shape 6"/>
          <p:cNvSpPr/>
          <p:nvPr/>
        </p:nvSpPr>
        <p:spPr>
          <a:xfrm>
            <a:off x="724205" y="1752905"/>
            <a:ext cx="2686507" cy="457200"/>
          </a:xfrm>
          <a:prstGeom prst="rect">
            <a:avLst/>
          </a:prstGeom>
          <a:solidFill>
            <a:srgbClr val="3C9D74">
              <a:alpha val="10000"/>
            </a:srgbClr>
          </a:solidFill>
          <a:ln/>
        </p:spPr>
      </p:sp>
      <p:sp>
        <p:nvSpPr>
          <p:cNvPr id="9" name="Text 7"/>
          <p:cNvSpPr txBox="1"/>
          <p:nvPr/>
        </p:nvSpPr>
        <p:spPr>
          <a:xfrm>
            <a:off x="1728216" y="1867205"/>
            <a:ext cx="80010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0D5A3A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Features</a:t>
            </a:r>
            <a:endParaRPr lang="en-US" sz="1200" dirty="0"/>
          </a:p>
        </p:txBody>
      </p:sp>
      <p:sp>
        <p:nvSpPr>
          <p:cNvPr id="10" name="Shape 8"/>
          <p:cNvSpPr/>
          <p:nvPr/>
        </p:nvSpPr>
        <p:spPr>
          <a:xfrm>
            <a:off x="3409798" y="1752905"/>
            <a:ext cx="2686507" cy="457200"/>
          </a:xfrm>
          <a:prstGeom prst="rect">
            <a:avLst/>
          </a:prstGeom>
          <a:solidFill>
            <a:srgbClr val="3C9D74">
              <a:alpha val="10000"/>
            </a:srgbClr>
          </a:solidFill>
          <a:ln/>
        </p:spPr>
      </p:sp>
      <p:sp>
        <p:nvSpPr>
          <p:cNvPr id="11" name="Text 9"/>
          <p:cNvSpPr txBox="1"/>
          <p:nvPr/>
        </p:nvSpPr>
        <p:spPr>
          <a:xfrm>
            <a:off x="4224528" y="1867205"/>
            <a:ext cx="1181405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0D5A3A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StrokeCare AI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6096305" y="1752905"/>
            <a:ext cx="2686507" cy="457200"/>
          </a:xfrm>
          <a:prstGeom prst="rect">
            <a:avLst/>
          </a:prstGeom>
          <a:solidFill>
            <a:srgbClr val="3C9D74">
              <a:alpha val="10000"/>
            </a:srgbClr>
          </a:solidFill>
          <a:ln/>
        </p:spPr>
      </p:sp>
      <p:sp>
        <p:nvSpPr>
          <p:cNvPr id="13" name="Text 11"/>
          <p:cNvSpPr txBox="1"/>
          <p:nvPr/>
        </p:nvSpPr>
        <p:spPr>
          <a:xfrm>
            <a:off x="6778447" y="1867205"/>
            <a:ext cx="1438351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0D5A3A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FAST Rescue App</a:t>
            </a:r>
            <a:endParaRPr lang="en-US" sz="1200" dirty="0"/>
          </a:p>
        </p:txBody>
      </p:sp>
      <p:sp>
        <p:nvSpPr>
          <p:cNvPr id="14" name="Shape 12"/>
          <p:cNvSpPr/>
          <p:nvPr/>
        </p:nvSpPr>
        <p:spPr>
          <a:xfrm>
            <a:off x="8781898" y="1752905"/>
            <a:ext cx="2686507" cy="457200"/>
          </a:xfrm>
          <a:prstGeom prst="rect">
            <a:avLst/>
          </a:prstGeom>
          <a:solidFill>
            <a:srgbClr val="3C9D74">
              <a:alpha val="10000"/>
            </a:srgbClr>
          </a:solidFill>
          <a:ln/>
        </p:spPr>
      </p:sp>
      <p:sp>
        <p:nvSpPr>
          <p:cNvPr id="15" name="Text 13"/>
          <p:cNvSpPr txBox="1"/>
          <p:nvPr/>
        </p:nvSpPr>
        <p:spPr>
          <a:xfrm>
            <a:off x="9581998" y="1867205"/>
            <a:ext cx="1200607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0D5A3A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Traditional 119</a:t>
            </a:r>
            <a:endParaRPr lang="en-US" sz="1200" dirty="0"/>
          </a:p>
        </p:txBody>
      </p:sp>
      <p:sp>
        <p:nvSpPr>
          <p:cNvPr id="16" name="Shape 14"/>
          <p:cNvSpPr/>
          <p:nvPr/>
        </p:nvSpPr>
        <p:spPr>
          <a:xfrm>
            <a:off x="724205" y="2667305"/>
            <a:ext cx="2686507" cy="9144"/>
          </a:xfrm>
          <a:prstGeom prst="rect">
            <a:avLst/>
          </a:prstGeom>
          <a:solidFill>
            <a:srgbClr val="E6F5EF"/>
          </a:solidFill>
          <a:ln/>
        </p:spPr>
      </p:sp>
      <p:sp>
        <p:nvSpPr>
          <p:cNvPr id="17" name="Shape 15"/>
          <p:cNvSpPr/>
          <p:nvPr/>
        </p:nvSpPr>
        <p:spPr>
          <a:xfrm>
            <a:off x="6096305" y="2667305"/>
            <a:ext cx="2686507" cy="9144"/>
          </a:xfrm>
          <a:prstGeom prst="rect">
            <a:avLst/>
          </a:prstGeom>
          <a:solidFill>
            <a:srgbClr val="E6F5EF"/>
          </a:solidFill>
          <a:ln/>
        </p:spPr>
      </p:sp>
      <p:sp>
        <p:nvSpPr>
          <p:cNvPr id="18" name="Shape 16"/>
          <p:cNvSpPr/>
          <p:nvPr/>
        </p:nvSpPr>
        <p:spPr>
          <a:xfrm>
            <a:off x="8781898" y="2667305"/>
            <a:ext cx="2686507" cy="9144"/>
          </a:xfrm>
          <a:prstGeom prst="rect">
            <a:avLst/>
          </a:prstGeom>
          <a:solidFill>
            <a:srgbClr val="E6F5EF"/>
          </a:solidFill>
          <a:ln/>
        </p:spPr>
      </p:sp>
      <p:sp>
        <p:nvSpPr>
          <p:cNvPr id="19" name="Shape 17"/>
          <p:cNvSpPr/>
          <p:nvPr/>
        </p:nvSpPr>
        <p:spPr>
          <a:xfrm>
            <a:off x="724205" y="3129077"/>
            <a:ext cx="2686507" cy="9144"/>
          </a:xfrm>
          <a:prstGeom prst="rect">
            <a:avLst/>
          </a:prstGeom>
          <a:solidFill>
            <a:srgbClr val="E6F5EF"/>
          </a:solidFill>
          <a:ln/>
        </p:spPr>
      </p:sp>
      <p:sp>
        <p:nvSpPr>
          <p:cNvPr id="20" name="Shape 18"/>
          <p:cNvSpPr/>
          <p:nvPr/>
        </p:nvSpPr>
        <p:spPr>
          <a:xfrm>
            <a:off x="6096305" y="3129077"/>
            <a:ext cx="2686507" cy="9144"/>
          </a:xfrm>
          <a:prstGeom prst="rect">
            <a:avLst/>
          </a:prstGeom>
          <a:solidFill>
            <a:srgbClr val="E6F5EF"/>
          </a:solidFill>
          <a:ln/>
        </p:spPr>
      </p:sp>
      <p:sp>
        <p:nvSpPr>
          <p:cNvPr id="21" name="Shape 19"/>
          <p:cNvSpPr/>
          <p:nvPr/>
        </p:nvSpPr>
        <p:spPr>
          <a:xfrm>
            <a:off x="8781898" y="3129077"/>
            <a:ext cx="2686507" cy="9144"/>
          </a:xfrm>
          <a:prstGeom prst="rect">
            <a:avLst/>
          </a:prstGeom>
          <a:solidFill>
            <a:srgbClr val="E6F5EF"/>
          </a:solidFill>
          <a:ln/>
        </p:spPr>
      </p:sp>
      <p:sp>
        <p:nvSpPr>
          <p:cNvPr id="22" name="Shape 20"/>
          <p:cNvSpPr/>
          <p:nvPr/>
        </p:nvSpPr>
        <p:spPr>
          <a:xfrm>
            <a:off x="724205" y="3595421"/>
            <a:ext cx="2686507" cy="9144"/>
          </a:xfrm>
          <a:prstGeom prst="rect">
            <a:avLst/>
          </a:prstGeom>
          <a:solidFill>
            <a:srgbClr val="E6F5EF"/>
          </a:solidFill>
          <a:ln/>
        </p:spPr>
      </p:sp>
      <p:sp>
        <p:nvSpPr>
          <p:cNvPr id="23" name="Shape 21"/>
          <p:cNvSpPr/>
          <p:nvPr/>
        </p:nvSpPr>
        <p:spPr>
          <a:xfrm>
            <a:off x="6096305" y="3595421"/>
            <a:ext cx="2686507" cy="9144"/>
          </a:xfrm>
          <a:prstGeom prst="rect">
            <a:avLst/>
          </a:prstGeom>
          <a:solidFill>
            <a:srgbClr val="E6F5EF"/>
          </a:solidFill>
          <a:ln/>
        </p:spPr>
      </p:sp>
      <p:sp>
        <p:nvSpPr>
          <p:cNvPr id="24" name="Shape 22"/>
          <p:cNvSpPr/>
          <p:nvPr/>
        </p:nvSpPr>
        <p:spPr>
          <a:xfrm>
            <a:off x="8781898" y="3595421"/>
            <a:ext cx="2686507" cy="9144"/>
          </a:xfrm>
          <a:prstGeom prst="rect">
            <a:avLst/>
          </a:prstGeom>
          <a:solidFill>
            <a:srgbClr val="E6F5EF"/>
          </a:solidFill>
          <a:ln/>
        </p:spPr>
      </p:sp>
      <p:sp>
        <p:nvSpPr>
          <p:cNvPr id="25" name="Shape 23"/>
          <p:cNvSpPr/>
          <p:nvPr/>
        </p:nvSpPr>
        <p:spPr>
          <a:xfrm>
            <a:off x="724205" y="4062679"/>
            <a:ext cx="2686507" cy="9144"/>
          </a:xfrm>
          <a:prstGeom prst="rect">
            <a:avLst/>
          </a:prstGeom>
          <a:solidFill>
            <a:srgbClr val="E6F5EF"/>
          </a:solidFill>
          <a:ln/>
        </p:spPr>
      </p:sp>
      <p:sp>
        <p:nvSpPr>
          <p:cNvPr id="26" name="Shape 24"/>
          <p:cNvSpPr/>
          <p:nvPr/>
        </p:nvSpPr>
        <p:spPr>
          <a:xfrm>
            <a:off x="6096305" y="4062679"/>
            <a:ext cx="2686507" cy="9144"/>
          </a:xfrm>
          <a:prstGeom prst="rect">
            <a:avLst/>
          </a:prstGeom>
          <a:solidFill>
            <a:srgbClr val="E6F5EF"/>
          </a:solidFill>
          <a:ln/>
        </p:spPr>
      </p:sp>
      <p:sp>
        <p:nvSpPr>
          <p:cNvPr id="27" name="Shape 25"/>
          <p:cNvSpPr/>
          <p:nvPr/>
        </p:nvSpPr>
        <p:spPr>
          <a:xfrm>
            <a:off x="8781898" y="4062679"/>
            <a:ext cx="2686507" cy="9144"/>
          </a:xfrm>
          <a:prstGeom prst="rect">
            <a:avLst/>
          </a:prstGeom>
          <a:solidFill>
            <a:srgbClr val="E6F5EF"/>
          </a:solidFill>
          <a:ln/>
        </p:spPr>
      </p:sp>
      <p:sp>
        <p:nvSpPr>
          <p:cNvPr id="28" name="Shape 26"/>
          <p:cNvSpPr/>
          <p:nvPr/>
        </p:nvSpPr>
        <p:spPr>
          <a:xfrm>
            <a:off x="724205" y="4529023"/>
            <a:ext cx="2686507" cy="9144"/>
          </a:xfrm>
          <a:prstGeom prst="rect">
            <a:avLst/>
          </a:prstGeom>
          <a:solidFill>
            <a:srgbClr val="E6F5EF"/>
          </a:solidFill>
          <a:ln/>
        </p:spPr>
      </p:sp>
      <p:sp>
        <p:nvSpPr>
          <p:cNvPr id="29" name="Shape 27"/>
          <p:cNvSpPr/>
          <p:nvPr/>
        </p:nvSpPr>
        <p:spPr>
          <a:xfrm>
            <a:off x="6096305" y="4529023"/>
            <a:ext cx="2686507" cy="9144"/>
          </a:xfrm>
          <a:prstGeom prst="rect">
            <a:avLst/>
          </a:prstGeom>
          <a:solidFill>
            <a:srgbClr val="E6F5EF"/>
          </a:solidFill>
          <a:ln/>
        </p:spPr>
      </p:sp>
      <p:sp>
        <p:nvSpPr>
          <p:cNvPr id="30" name="Shape 28"/>
          <p:cNvSpPr/>
          <p:nvPr/>
        </p:nvSpPr>
        <p:spPr>
          <a:xfrm>
            <a:off x="8781898" y="4529023"/>
            <a:ext cx="2686507" cy="9144"/>
          </a:xfrm>
          <a:prstGeom prst="rect">
            <a:avLst/>
          </a:prstGeom>
          <a:solidFill>
            <a:srgbClr val="E6F5EF"/>
          </a:solidFill>
          <a:ln/>
        </p:spPr>
      </p:sp>
      <p:sp>
        <p:nvSpPr>
          <p:cNvPr id="31" name="Text 29"/>
          <p:cNvSpPr txBox="1"/>
          <p:nvPr/>
        </p:nvSpPr>
        <p:spPr>
          <a:xfrm>
            <a:off x="1722730" y="2324405"/>
            <a:ext cx="810158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dirty="0">
                <a:solidFill>
                  <a:srgbClr val="00000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Interface</a:t>
            </a:r>
            <a:endParaRPr lang="en-US" sz="1200" dirty="0"/>
          </a:p>
        </p:txBody>
      </p:sp>
      <p:sp>
        <p:nvSpPr>
          <p:cNvPr id="32" name="Text 30"/>
          <p:cNvSpPr txBox="1"/>
          <p:nvPr/>
        </p:nvSpPr>
        <p:spPr>
          <a:xfrm>
            <a:off x="7013448" y="2324405"/>
            <a:ext cx="972007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dirty="0">
                <a:solidFill>
                  <a:srgbClr val="00000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Mobile App</a:t>
            </a:r>
            <a:endParaRPr lang="en-US" sz="1200" dirty="0"/>
          </a:p>
        </p:txBody>
      </p:sp>
      <p:sp>
        <p:nvSpPr>
          <p:cNvPr id="33" name="Text 31"/>
          <p:cNvSpPr txBox="1"/>
          <p:nvPr/>
        </p:nvSpPr>
        <p:spPr>
          <a:xfrm>
            <a:off x="9441180" y="2324405"/>
            <a:ext cx="148590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dirty="0">
                <a:solidFill>
                  <a:srgbClr val="00000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Human Operators</a:t>
            </a:r>
            <a:endParaRPr lang="en-US" sz="1200" dirty="0"/>
          </a:p>
        </p:txBody>
      </p:sp>
      <p:sp>
        <p:nvSpPr>
          <p:cNvPr id="34" name="Text 32"/>
          <p:cNvSpPr txBox="1"/>
          <p:nvPr/>
        </p:nvSpPr>
        <p:spPr>
          <a:xfrm>
            <a:off x="1589227" y="2790749"/>
            <a:ext cx="1077163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dirty="0">
                <a:solidFill>
                  <a:srgbClr val="00000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Accessibility</a:t>
            </a:r>
            <a:endParaRPr lang="en-US" sz="1200" dirty="0"/>
          </a:p>
        </p:txBody>
      </p:sp>
      <p:sp>
        <p:nvSpPr>
          <p:cNvPr id="35" name="Text 33"/>
          <p:cNvSpPr txBox="1"/>
          <p:nvPr/>
        </p:nvSpPr>
        <p:spPr>
          <a:xfrm>
            <a:off x="6783019" y="2790749"/>
            <a:ext cx="1429207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dirty="0">
                <a:solidFill>
                  <a:srgbClr val="00000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Smartphone only</a:t>
            </a:r>
            <a:endParaRPr lang="en-US" sz="1200" dirty="0"/>
          </a:p>
        </p:txBody>
      </p:sp>
      <p:sp>
        <p:nvSpPr>
          <p:cNvPr id="36" name="Text 34"/>
          <p:cNvSpPr txBox="1"/>
          <p:nvPr/>
        </p:nvSpPr>
        <p:spPr>
          <a:xfrm>
            <a:off x="9614916" y="2790749"/>
            <a:ext cx="114300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dirty="0">
                <a:solidFill>
                  <a:srgbClr val="00000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Limited hours</a:t>
            </a:r>
            <a:endParaRPr lang="en-US" sz="1200" dirty="0"/>
          </a:p>
        </p:txBody>
      </p:sp>
      <p:sp>
        <p:nvSpPr>
          <p:cNvPr id="37" name="Text 35"/>
          <p:cNvSpPr txBox="1"/>
          <p:nvPr/>
        </p:nvSpPr>
        <p:spPr>
          <a:xfrm>
            <a:off x="1581912" y="3258007"/>
            <a:ext cx="1086307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dirty="0">
                <a:solidFill>
                  <a:srgbClr val="00000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Stroke Focus</a:t>
            </a:r>
            <a:endParaRPr lang="en-US" sz="1200" dirty="0"/>
          </a:p>
        </p:txBody>
      </p:sp>
      <p:sp>
        <p:nvSpPr>
          <p:cNvPr id="38" name="Text 36"/>
          <p:cNvSpPr txBox="1"/>
          <p:nvPr/>
        </p:nvSpPr>
        <p:spPr>
          <a:xfrm>
            <a:off x="6867144" y="3258007"/>
            <a:ext cx="1267358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dirty="0">
                <a:solidFill>
                  <a:srgbClr val="00000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Stroke-specific</a:t>
            </a:r>
            <a:endParaRPr lang="en-US" sz="1200" dirty="0"/>
          </a:p>
        </p:txBody>
      </p:sp>
      <p:sp>
        <p:nvSpPr>
          <p:cNvPr id="39" name="Text 37"/>
          <p:cNvSpPr txBox="1"/>
          <p:nvPr/>
        </p:nvSpPr>
        <p:spPr>
          <a:xfrm>
            <a:off x="9365285" y="3258007"/>
            <a:ext cx="1638605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dirty="0">
                <a:solidFill>
                  <a:srgbClr val="00000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General emergency</a:t>
            </a:r>
            <a:endParaRPr lang="en-US" sz="1200" dirty="0"/>
          </a:p>
        </p:txBody>
      </p:sp>
      <p:sp>
        <p:nvSpPr>
          <p:cNvPr id="40" name="Text 38"/>
          <p:cNvSpPr txBox="1"/>
          <p:nvPr/>
        </p:nvSpPr>
        <p:spPr>
          <a:xfrm>
            <a:off x="1550822" y="3724351"/>
            <a:ext cx="1153058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dirty="0">
                <a:solidFill>
                  <a:srgbClr val="00000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FAST Protocol</a:t>
            </a:r>
            <a:endParaRPr lang="en-US" sz="1200" dirty="0"/>
          </a:p>
        </p:txBody>
      </p:sp>
      <p:sp>
        <p:nvSpPr>
          <p:cNvPr id="41" name="Text 39"/>
          <p:cNvSpPr txBox="1"/>
          <p:nvPr/>
        </p:nvSpPr>
        <p:spPr>
          <a:xfrm>
            <a:off x="6801307" y="3724351"/>
            <a:ext cx="1390802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dirty="0">
                <a:solidFill>
                  <a:srgbClr val="00000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Self-assessment</a:t>
            </a:r>
            <a:endParaRPr lang="en-US" sz="1200" dirty="0"/>
          </a:p>
        </p:txBody>
      </p:sp>
      <p:sp>
        <p:nvSpPr>
          <p:cNvPr id="42" name="Text 40"/>
          <p:cNvSpPr txBox="1"/>
          <p:nvPr/>
        </p:nvSpPr>
        <p:spPr>
          <a:xfrm>
            <a:off x="9573768" y="3724351"/>
            <a:ext cx="121981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dirty="0">
                <a:solidFill>
                  <a:srgbClr val="00000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Not integrated</a:t>
            </a:r>
            <a:endParaRPr lang="en-US" sz="1200" dirty="0"/>
          </a:p>
        </p:txBody>
      </p:sp>
      <p:sp>
        <p:nvSpPr>
          <p:cNvPr id="43" name="Text 41"/>
          <p:cNvSpPr txBox="1"/>
          <p:nvPr/>
        </p:nvSpPr>
        <p:spPr>
          <a:xfrm>
            <a:off x="1484071" y="4190695"/>
            <a:ext cx="1286561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dirty="0">
                <a:solidFill>
                  <a:srgbClr val="00000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Response Time</a:t>
            </a:r>
            <a:endParaRPr lang="en-US" sz="1200" dirty="0"/>
          </a:p>
        </p:txBody>
      </p:sp>
      <p:sp>
        <p:nvSpPr>
          <p:cNvPr id="44" name="Text 42"/>
          <p:cNvSpPr txBox="1"/>
          <p:nvPr/>
        </p:nvSpPr>
        <p:spPr>
          <a:xfrm>
            <a:off x="6830568" y="4190695"/>
            <a:ext cx="133411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dirty="0">
                <a:solidFill>
                  <a:srgbClr val="00000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User dependent</a:t>
            </a:r>
            <a:endParaRPr lang="en-US" sz="1200" dirty="0"/>
          </a:p>
        </p:txBody>
      </p:sp>
      <p:sp>
        <p:nvSpPr>
          <p:cNvPr id="45" name="Text 43"/>
          <p:cNvSpPr txBox="1"/>
          <p:nvPr/>
        </p:nvSpPr>
        <p:spPr>
          <a:xfrm>
            <a:off x="9661550" y="4190695"/>
            <a:ext cx="1047902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dirty="0">
                <a:solidFill>
                  <a:srgbClr val="00000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2-5 minutes</a:t>
            </a:r>
            <a:endParaRPr lang="en-US" sz="1200" dirty="0"/>
          </a:p>
        </p:txBody>
      </p:sp>
      <p:sp>
        <p:nvSpPr>
          <p:cNvPr id="46" name="Text 44"/>
          <p:cNvSpPr txBox="1"/>
          <p:nvPr/>
        </p:nvSpPr>
        <p:spPr>
          <a:xfrm>
            <a:off x="1680667" y="4657954"/>
            <a:ext cx="896112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dirty="0">
                <a:solidFill>
                  <a:srgbClr val="00000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Language</a:t>
            </a:r>
            <a:endParaRPr lang="en-US" sz="1200" dirty="0"/>
          </a:p>
        </p:txBody>
      </p:sp>
      <p:sp>
        <p:nvSpPr>
          <p:cNvPr id="47" name="Text 45"/>
          <p:cNvSpPr txBox="1"/>
          <p:nvPr/>
        </p:nvSpPr>
        <p:spPr>
          <a:xfrm>
            <a:off x="7002475" y="4657954"/>
            <a:ext cx="99121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dirty="0">
                <a:solidFill>
                  <a:srgbClr val="00000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Text-based</a:t>
            </a:r>
            <a:endParaRPr lang="en-US" sz="1200" dirty="0"/>
          </a:p>
        </p:txBody>
      </p:sp>
      <p:sp>
        <p:nvSpPr>
          <p:cNvPr id="48" name="Text 46"/>
          <p:cNvSpPr txBox="1"/>
          <p:nvPr/>
        </p:nvSpPr>
        <p:spPr>
          <a:xfrm>
            <a:off x="9402775" y="4657954"/>
            <a:ext cx="156271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dirty="0">
                <a:solidFill>
                  <a:srgbClr val="00000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Formal procedures</a:t>
            </a:r>
            <a:endParaRPr lang="en-US" sz="1200" dirty="0"/>
          </a:p>
        </p:txBody>
      </p:sp>
      <p:sp>
        <p:nvSpPr>
          <p:cNvPr id="49" name="Shape 47"/>
          <p:cNvSpPr/>
          <p:nvPr/>
        </p:nvSpPr>
        <p:spPr>
          <a:xfrm>
            <a:off x="3409798" y="2210105"/>
            <a:ext cx="2686507" cy="466344"/>
          </a:xfrm>
          <a:prstGeom prst="rect">
            <a:avLst/>
          </a:prstGeom>
          <a:solidFill>
            <a:srgbClr val="3C9D74">
              <a:alpha val="5000"/>
            </a:srgbClr>
          </a:solidFill>
          <a:ln/>
        </p:spPr>
      </p:sp>
      <p:sp>
        <p:nvSpPr>
          <p:cNvPr id="50" name="Shape 48"/>
          <p:cNvSpPr/>
          <p:nvPr/>
        </p:nvSpPr>
        <p:spPr>
          <a:xfrm>
            <a:off x="3409798" y="2667305"/>
            <a:ext cx="2686507" cy="9144"/>
          </a:xfrm>
          <a:prstGeom prst="rect">
            <a:avLst/>
          </a:prstGeom>
          <a:solidFill>
            <a:srgbClr val="E6F5EF"/>
          </a:solidFill>
          <a:ln/>
        </p:spPr>
      </p:sp>
      <p:sp>
        <p:nvSpPr>
          <p:cNvPr id="51" name="Shape 49"/>
          <p:cNvSpPr/>
          <p:nvPr/>
        </p:nvSpPr>
        <p:spPr>
          <a:xfrm>
            <a:off x="3409798" y="2671877"/>
            <a:ext cx="2686507" cy="466344"/>
          </a:xfrm>
          <a:prstGeom prst="rect">
            <a:avLst/>
          </a:prstGeom>
          <a:solidFill>
            <a:srgbClr val="3C9D74">
              <a:alpha val="5000"/>
            </a:srgbClr>
          </a:solidFill>
          <a:ln/>
        </p:spPr>
      </p:sp>
      <p:sp>
        <p:nvSpPr>
          <p:cNvPr id="52" name="Shape 50"/>
          <p:cNvSpPr/>
          <p:nvPr/>
        </p:nvSpPr>
        <p:spPr>
          <a:xfrm>
            <a:off x="3409798" y="3129077"/>
            <a:ext cx="2686507" cy="9144"/>
          </a:xfrm>
          <a:prstGeom prst="rect">
            <a:avLst/>
          </a:prstGeom>
          <a:solidFill>
            <a:srgbClr val="E6F5EF"/>
          </a:solidFill>
          <a:ln/>
        </p:spPr>
      </p:sp>
      <p:sp>
        <p:nvSpPr>
          <p:cNvPr id="53" name="Shape 51"/>
          <p:cNvSpPr/>
          <p:nvPr/>
        </p:nvSpPr>
        <p:spPr>
          <a:xfrm>
            <a:off x="3409798" y="3138221"/>
            <a:ext cx="2686507" cy="466344"/>
          </a:xfrm>
          <a:prstGeom prst="rect">
            <a:avLst/>
          </a:prstGeom>
          <a:solidFill>
            <a:srgbClr val="3C9D74">
              <a:alpha val="5000"/>
            </a:srgbClr>
          </a:solidFill>
          <a:ln/>
        </p:spPr>
      </p:sp>
      <p:sp>
        <p:nvSpPr>
          <p:cNvPr id="54" name="Shape 52"/>
          <p:cNvSpPr/>
          <p:nvPr/>
        </p:nvSpPr>
        <p:spPr>
          <a:xfrm>
            <a:off x="3409798" y="3595421"/>
            <a:ext cx="2686507" cy="9144"/>
          </a:xfrm>
          <a:prstGeom prst="rect">
            <a:avLst/>
          </a:prstGeom>
          <a:solidFill>
            <a:srgbClr val="E6F5EF"/>
          </a:solidFill>
          <a:ln/>
        </p:spPr>
      </p:sp>
      <p:sp>
        <p:nvSpPr>
          <p:cNvPr id="55" name="Shape 53"/>
          <p:cNvSpPr/>
          <p:nvPr/>
        </p:nvSpPr>
        <p:spPr>
          <a:xfrm>
            <a:off x="3409798" y="3605479"/>
            <a:ext cx="2686507" cy="466344"/>
          </a:xfrm>
          <a:prstGeom prst="rect">
            <a:avLst/>
          </a:prstGeom>
          <a:solidFill>
            <a:srgbClr val="3C9D74">
              <a:alpha val="5000"/>
            </a:srgbClr>
          </a:solidFill>
          <a:ln/>
        </p:spPr>
      </p:sp>
      <p:sp>
        <p:nvSpPr>
          <p:cNvPr id="56" name="Shape 54"/>
          <p:cNvSpPr/>
          <p:nvPr/>
        </p:nvSpPr>
        <p:spPr>
          <a:xfrm>
            <a:off x="3409798" y="4062679"/>
            <a:ext cx="2686507" cy="9144"/>
          </a:xfrm>
          <a:prstGeom prst="rect">
            <a:avLst/>
          </a:prstGeom>
          <a:solidFill>
            <a:srgbClr val="E6F5EF"/>
          </a:solidFill>
          <a:ln/>
        </p:spPr>
      </p:sp>
      <p:sp>
        <p:nvSpPr>
          <p:cNvPr id="57" name="Shape 55"/>
          <p:cNvSpPr/>
          <p:nvPr/>
        </p:nvSpPr>
        <p:spPr>
          <a:xfrm>
            <a:off x="3409798" y="4071823"/>
            <a:ext cx="2686507" cy="466344"/>
          </a:xfrm>
          <a:prstGeom prst="rect">
            <a:avLst/>
          </a:prstGeom>
          <a:solidFill>
            <a:srgbClr val="3C9D74">
              <a:alpha val="5000"/>
            </a:srgbClr>
          </a:solidFill>
          <a:ln/>
        </p:spPr>
      </p:sp>
      <p:sp>
        <p:nvSpPr>
          <p:cNvPr id="58" name="Shape 56"/>
          <p:cNvSpPr/>
          <p:nvPr/>
        </p:nvSpPr>
        <p:spPr>
          <a:xfrm>
            <a:off x="3409798" y="4529023"/>
            <a:ext cx="2686507" cy="9144"/>
          </a:xfrm>
          <a:prstGeom prst="rect">
            <a:avLst/>
          </a:prstGeom>
          <a:solidFill>
            <a:srgbClr val="E6F5EF"/>
          </a:solidFill>
          <a:ln/>
        </p:spPr>
      </p:sp>
      <p:sp>
        <p:nvSpPr>
          <p:cNvPr id="59" name="Shape 57"/>
          <p:cNvSpPr/>
          <p:nvPr/>
        </p:nvSpPr>
        <p:spPr>
          <a:xfrm>
            <a:off x="3409798" y="4539082"/>
            <a:ext cx="2686507" cy="466344"/>
          </a:xfrm>
          <a:prstGeom prst="rect">
            <a:avLst/>
          </a:prstGeom>
          <a:solidFill>
            <a:srgbClr val="3C9D74">
              <a:alpha val="5000"/>
            </a:srgbClr>
          </a:solidFill>
          <a:ln/>
        </p:spPr>
      </p:sp>
      <p:sp>
        <p:nvSpPr>
          <p:cNvPr id="60" name="Text 58"/>
          <p:cNvSpPr txBox="1"/>
          <p:nvPr/>
        </p:nvSpPr>
        <p:spPr>
          <a:xfrm>
            <a:off x="4250131" y="2324405"/>
            <a:ext cx="1124712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dirty="0">
                <a:solidFill>
                  <a:srgbClr val="00000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Voice AI 24/7</a:t>
            </a:r>
            <a:endParaRPr lang="en-US" sz="1200" dirty="0"/>
          </a:p>
        </p:txBody>
      </p:sp>
      <p:sp>
        <p:nvSpPr>
          <p:cNvPr id="61" name="Text 59"/>
          <p:cNvSpPr txBox="1"/>
          <p:nvPr/>
        </p:nvSpPr>
        <p:spPr>
          <a:xfrm>
            <a:off x="4339742" y="2790749"/>
            <a:ext cx="943661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dirty="0">
                <a:solidFill>
                  <a:srgbClr val="00000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Any phone</a:t>
            </a:r>
            <a:endParaRPr lang="en-US" sz="1200" dirty="0"/>
          </a:p>
        </p:txBody>
      </p:sp>
      <p:sp>
        <p:nvSpPr>
          <p:cNvPr id="62" name="Text 60"/>
          <p:cNvSpPr txBox="1"/>
          <p:nvPr/>
        </p:nvSpPr>
        <p:spPr>
          <a:xfrm>
            <a:off x="4116629" y="3258007"/>
            <a:ext cx="1390802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dirty="0">
                <a:solidFill>
                  <a:srgbClr val="00000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100% specialized</a:t>
            </a:r>
            <a:endParaRPr lang="en-US" sz="1200" dirty="0"/>
          </a:p>
        </p:txBody>
      </p:sp>
      <p:sp>
        <p:nvSpPr>
          <p:cNvPr id="63" name="Text 61"/>
          <p:cNvSpPr txBox="1"/>
          <p:nvPr/>
        </p:nvSpPr>
        <p:spPr>
          <a:xfrm>
            <a:off x="3976726" y="3724351"/>
            <a:ext cx="167701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dirty="0">
                <a:solidFill>
                  <a:srgbClr val="00000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AI-guided real-time</a:t>
            </a:r>
            <a:endParaRPr lang="en-US" sz="1200" dirty="0"/>
          </a:p>
        </p:txBody>
      </p:sp>
      <p:sp>
        <p:nvSpPr>
          <p:cNvPr id="64" name="Text 62"/>
          <p:cNvSpPr txBox="1"/>
          <p:nvPr/>
        </p:nvSpPr>
        <p:spPr>
          <a:xfrm>
            <a:off x="4360774" y="4190695"/>
            <a:ext cx="905256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dirty="0">
                <a:solidFill>
                  <a:srgbClr val="00000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0 seconds</a:t>
            </a:r>
            <a:endParaRPr lang="en-US" sz="1200" dirty="0"/>
          </a:p>
        </p:txBody>
      </p:sp>
      <p:sp>
        <p:nvSpPr>
          <p:cNvPr id="65" name="Text 63"/>
          <p:cNvSpPr txBox="1"/>
          <p:nvPr/>
        </p:nvSpPr>
        <p:spPr>
          <a:xfrm>
            <a:off x="4019702" y="4657954"/>
            <a:ext cx="1591056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dirty="0">
                <a:solidFill>
                  <a:srgbClr val="00000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Natural Indonesian</a:t>
            </a:r>
            <a:endParaRPr lang="en-US" sz="1200" dirty="0"/>
          </a:p>
        </p:txBody>
      </p:sp>
      <p:sp>
        <p:nvSpPr>
          <p:cNvPr id="66" name="Text 64"/>
          <p:cNvSpPr txBox="1"/>
          <p:nvPr/>
        </p:nvSpPr>
        <p:spPr>
          <a:xfrm>
            <a:off x="571500" y="5458054"/>
            <a:ext cx="3943807" cy="26700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500" b="1" dirty="0">
                <a:solidFill>
                  <a:srgbClr val="047857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StrokeCare AI Competitive Advantages</a:t>
            </a:r>
            <a:endParaRPr lang="en-US" sz="1500" dirty="0"/>
          </a:p>
        </p:txBody>
      </p:sp>
      <p:sp>
        <p:nvSpPr>
          <p:cNvPr id="67" name="Shape 65"/>
          <p:cNvSpPr/>
          <p:nvPr/>
        </p:nvSpPr>
        <p:spPr>
          <a:xfrm>
            <a:off x="571500" y="5876849"/>
            <a:ext cx="5447995" cy="724205"/>
          </a:xfrm>
          <a:prstGeom prst="roundRect">
            <a:avLst>
              <a:gd name="adj" fmla="val 6645"/>
            </a:avLst>
          </a:prstGeom>
          <a:solidFill>
            <a:srgbClr val="FFFFFF"/>
          </a:solidFill>
          <a:ln/>
          <a:effectLst>
            <a:outerShdw blurRad="12700" dist="12700" dir="16200000" algn="bl" rotWithShape="0">
              <a:srgbClr val="000000">
                <a:alpha val="75000"/>
              </a:srgbClr>
            </a:outerShdw>
          </a:effectLst>
        </p:spPr>
      </p:sp>
      <p:sp>
        <p:nvSpPr>
          <p:cNvPr id="68" name="Shape 66"/>
          <p:cNvSpPr/>
          <p:nvPr/>
        </p:nvSpPr>
        <p:spPr>
          <a:xfrm>
            <a:off x="571500" y="5876849"/>
            <a:ext cx="38405" cy="724205"/>
          </a:xfrm>
          <a:prstGeom prst="rect">
            <a:avLst/>
          </a:prstGeom>
          <a:solidFill>
            <a:srgbClr val="3C9D74"/>
          </a:solidFill>
          <a:ln/>
        </p:spPr>
      </p:sp>
      <p:pic>
        <p:nvPicPr>
          <p:cNvPr id="69" name="Image 0" descr="preencoded.png"/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761695" y="6067044"/>
            <a:ext cx="142646" cy="190195"/>
          </a:xfrm>
          <a:prstGeom prst="rect">
            <a:avLst/>
          </a:prstGeom>
        </p:spPr>
      </p:pic>
      <p:sp>
        <p:nvSpPr>
          <p:cNvPr id="70" name="Shape 67"/>
          <p:cNvSpPr/>
          <p:nvPr/>
        </p:nvSpPr>
        <p:spPr>
          <a:xfrm>
            <a:off x="6172200" y="5876849"/>
            <a:ext cx="5447995" cy="724205"/>
          </a:xfrm>
          <a:prstGeom prst="roundRect">
            <a:avLst>
              <a:gd name="adj" fmla="val 6645"/>
            </a:avLst>
          </a:prstGeom>
          <a:solidFill>
            <a:srgbClr val="FFFFFF"/>
          </a:solidFill>
          <a:ln/>
          <a:effectLst>
            <a:outerShdw blurRad="12700" dist="12700" dir="16200000" algn="bl" rotWithShape="0">
              <a:srgbClr val="000000">
                <a:alpha val="75000"/>
              </a:srgbClr>
            </a:outerShdw>
          </a:effectLst>
        </p:spPr>
      </p:sp>
      <p:sp>
        <p:nvSpPr>
          <p:cNvPr id="71" name="Shape 68"/>
          <p:cNvSpPr/>
          <p:nvPr/>
        </p:nvSpPr>
        <p:spPr>
          <a:xfrm>
            <a:off x="6172200" y="5876849"/>
            <a:ext cx="38405" cy="724205"/>
          </a:xfrm>
          <a:prstGeom prst="rect">
            <a:avLst/>
          </a:prstGeom>
          <a:solidFill>
            <a:srgbClr val="3C9D74"/>
          </a:solidFill>
          <a:ln/>
        </p:spPr>
      </p:sp>
      <p:sp>
        <p:nvSpPr>
          <p:cNvPr id="72" name="Shape 69"/>
          <p:cNvSpPr/>
          <p:nvPr/>
        </p:nvSpPr>
        <p:spPr>
          <a:xfrm>
            <a:off x="6172200" y="6752844"/>
            <a:ext cx="5447995" cy="724205"/>
          </a:xfrm>
          <a:prstGeom prst="roundRect">
            <a:avLst>
              <a:gd name="adj" fmla="val 6645"/>
            </a:avLst>
          </a:prstGeom>
          <a:solidFill>
            <a:srgbClr val="FFFFFF"/>
          </a:solidFill>
          <a:ln/>
          <a:effectLst>
            <a:outerShdw blurRad="12700" dist="12700" dir="16200000" algn="bl" rotWithShape="0">
              <a:srgbClr val="000000">
                <a:alpha val="75000"/>
              </a:srgbClr>
            </a:outerShdw>
          </a:effectLst>
        </p:spPr>
      </p:sp>
      <p:sp>
        <p:nvSpPr>
          <p:cNvPr id="73" name="Shape 70"/>
          <p:cNvSpPr/>
          <p:nvPr/>
        </p:nvSpPr>
        <p:spPr>
          <a:xfrm>
            <a:off x="6172200" y="6752844"/>
            <a:ext cx="38405" cy="724205"/>
          </a:xfrm>
          <a:prstGeom prst="rect">
            <a:avLst/>
          </a:prstGeom>
          <a:solidFill>
            <a:srgbClr val="3C9D74"/>
          </a:solidFill>
          <a:ln/>
        </p:spPr>
      </p:sp>
      <p:sp>
        <p:nvSpPr>
          <p:cNvPr id="74" name="Text 71"/>
          <p:cNvSpPr txBox="1"/>
          <p:nvPr/>
        </p:nvSpPr>
        <p:spPr>
          <a:xfrm>
            <a:off x="1019556" y="6029554"/>
            <a:ext cx="388620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1F2937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First AI-powered stroke voice hotline in Indonesia</a:t>
            </a:r>
            <a:endParaRPr lang="en-US" sz="1200" dirty="0"/>
          </a:p>
        </p:txBody>
      </p:sp>
      <p:sp>
        <p:nvSpPr>
          <p:cNvPr id="75" name="Text 72"/>
          <p:cNvSpPr txBox="1"/>
          <p:nvPr/>
        </p:nvSpPr>
        <p:spPr>
          <a:xfrm>
            <a:off x="6648602" y="6029554"/>
            <a:ext cx="2753258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1F2937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Real-time FAST protocol guidance</a:t>
            </a:r>
            <a:endParaRPr lang="en-US" sz="1200" dirty="0"/>
          </a:p>
        </p:txBody>
      </p:sp>
      <p:sp>
        <p:nvSpPr>
          <p:cNvPr id="76" name="Text 73"/>
          <p:cNvSpPr txBox="1"/>
          <p:nvPr/>
        </p:nvSpPr>
        <p:spPr>
          <a:xfrm>
            <a:off x="1019556" y="6258154"/>
            <a:ext cx="2719426" cy="1911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4B5563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Breaking barriers to emergency access</a:t>
            </a:r>
            <a:endParaRPr lang="en-US" sz="1000" dirty="0"/>
          </a:p>
        </p:txBody>
      </p:sp>
      <p:pic>
        <p:nvPicPr>
          <p:cNvPr id="77" name="Image 1" descr="preencoded.png"/>
          <p:cNvPicPr>
            <a:picLocks noChangeAspect="1"/>
          </p:cNvPicPr>
          <p:nvPr/>
        </p:nvPicPr>
        <p:blipFill>
          <a:blip r:embed="rId4"/>
          <a:srcRect l="-1648" r="-1648"/>
          <a:stretch/>
        </p:blipFill>
        <p:spPr>
          <a:xfrm>
            <a:off x="6362395" y="6067044"/>
            <a:ext cx="171907" cy="190195"/>
          </a:xfrm>
          <a:prstGeom prst="rect">
            <a:avLst/>
          </a:prstGeom>
        </p:spPr>
      </p:pic>
      <p:sp>
        <p:nvSpPr>
          <p:cNvPr id="78" name="Shape 74"/>
          <p:cNvSpPr/>
          <p:nvPr/>
        </p:nvSpPr>
        <p:spPr>
          <a:xfrm>
            <a:off x="571500" y="6752844"/>
            <a:ext cx="5447995" cy="724205"/>
          </a:xfrm>
          <a:prstGeom prst="roundRect">
            <a:avLst>
              <a:gd name="adj" fmla="val 6645"/>
            </a:avLst>
          </a:prstGeom>
          <a:solidFill>
            <a:srgbClr val="FFFFFF"/>
          </a:solidFill>
          <a:ln/>
          <a:effectLst>
            <a:outerShdw blurRad="12700" dist="12700" dir="16200000" algn="bl" rotWithShape="0">
              <a:srgbClr val="000000">
                <a:alpha val="75000"/>
              </a:srgbClr>
            </a:outerShdw>
          </a:effectLst>
        </p:spPr>
      </p:sp>
      <p:sp>
        <p:nvSpPr>
          <p:cNvPr id="79" name="Shape 75"/>
          <p:cNvSpPr/>
          <p:nvPr/>
        </p:nvSpPr>
        <p:spPr>
          <a:xfrm>
            <a:off x="571500" y="6752844"/>
            <a:ext cx="38405" cy="724205"/>
          </a:xfrm>
          <a:prstGeom prst="rect">
            <a:avLst/>
          </a:prstGeom>
          <a:solidFill>
            <a:srgbClr val="3C9D74"/>
          </a:solidFill>
          <a:ln/>
        </p:spPr>
      </p:sp>
      <p:sp>
        <p:nvSpPr>
          <p:cNvPr id="80" name="Text 76"/>
          <p:cNvSpPr txBox="1"/>
          <p:nvPr/>
        </p:nvSpPr>
        <p:spPr>
          <a:xfrm>
            <a:off x="6648602" y="6258154"/>
            <a:ext cx="3062326" cy="1911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4B5563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Vs self-assessment with uncertain accuracy</a:t>
            </a:r>
            <a:endParaRPr lang="en-US" sz="1000" dirty="0"/>
          </a:p>
        </p:txBody>
      </p:sp>
      <p:pic>
        <p:nvPicPr>
          <p:cNvPr id="81" name="Image 2" descr="preencoded.png"/>
          <p:cNvPicPr>
            <a:picLocks noChangeAspect="1"/>
          </p:cNvPicPr>
          <p:nvPr/>
        </p:nvPicPr>
        <p:blipFill>
          <a:blip r:embed="rId5"/>
          <a:srcRect/>
          <a:stretch/>
        </p:blipFill>
        <p:spPr>
          <a:xfrm>
            <a:off x="761695" y="6943954"/>
            <a:ext cx="190195" cy="190195"/>
          </a:xfrm>
          <a:prstGeom prst="rect">
            <a:avLst/>
          </a:prstGeom>
        </p:spPr>
      </p:pic>
      <p:sp>
        <p:nvSpPr>
          <p:cNvPr id="82" name="Text 77"/>
          <p:cNvSpPr txBox="1"/>
          <p:nvPr/>
        </p:nvSpPr>
        <p:spPr>
          <a:xfrm>
            <a:off x="1067105" y="6905549"/>
            <a:ext cx="1819656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1F2937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Universal accessibility</a:t>
            </a:r>
            <a:endParaRPr lang="en-US" sz="1200" dirty="0"/>
          </a:p>
        </p:txBody>
      </p:sp>
      <p:sp>
        <p:nvSpPr>
          <p:cNvPr id="83" name="Text 78"/>
          <p:cNvSpPr txBox="1"/>
          <p:nvPr/>
        </p:nvSpPr>
        <p:spPr>
          <a:xfrm>
            <a:off x="1067105" y="7134149"/>
            <a:ext cx="2996489" cy="1911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4B5563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Any phone, any education level, nationwide</a:t>
            </a:r>
            <a:endParaRPr lang="en-US" sz="1000" dirty="0"/>
          </a:p>
        </p:txBody>
      </p:sp>
      <p:pic>
        <p:nvPicPr>
          <p:cNvPr id="84" name="Image 3" descr="preencoded.png"/>
          <p:cNvPicPr>
            <a:picLocks noChangeAspect="1"/>
          </p:cNvPicPr>
          <p:nvPr/>
        </p:nvPicPr>
        <p:blipFill>
          <a:blip r:embed="rId6"/>
          <a:srcRect/>
          <a:stretch/>
        </p:blipFill>
        <p:spPr>
          <a:xfrm>
            <a:off x="6362395" y="6943954"/>
            <a:ext cx="237744" cy="190195"/>
          </a:xfrm>
          <a:prstGeom prst="rect">
            <a:avLst/>
          </a:prstGeom>
        </p:spPr>
      </p:pic>
      <p:sp>
        <p:nvSpPr>
          <p:cNvPr id="85" name="Text 79"/>
          <p:cNvSpPr txBox="1"/>
          <p:nvPr/>
        </p:nvSpPr>
        <p:spPr>
          <a:xfrm>
            <a:off x="6715354" y="6905549"/>
            <a:ext cx="2457907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1F2937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Government integration ready</a:t>
            </a:r>
            <a:endParaRPr lang="en-US" sz="1200" dirty="0"/>
          </a:p>
        </p:txBody>
      </p:sp>
      <p:sp>
        <p:nvSpPr>
          <p:cNvPr id="86" name="Text 80"/>
          <p:cNvSpPr txBox="1"/>
          <p:nvPr/>
        </p:nvSpPr>
        <p:spPr>
          <a:xfrm>
            <a:off x="6715354" y="7134149"/>
            <a:ext cx="3538728" cy="1911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4B5563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Designed for immediate national scale deployment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8477402"/>
          </a:xfrm>
          <a:prstGeom prst="rect">
            <a:avLst/>
          </a:prstGeom>
          <a:solidFill>
            <a:srgbClr val="F1F9F6"/>
          </a:solidFill>
          <a:ln/>
        </p:spPr>
      </p:sp>
      <p:sp>
        <p:nvSpPr>
          <p:cNvPr id="3" name="Shape 1"/>
          <p:cNvSpPr/>
          <p:nvPr/>
        </p:nvSpPr>
        <p:spPr>
          <a:xfrm>
            <a:off x="8382305" y="0"/>
            <a:ext cx="3810305" cy="3810305"/>
          </a:xfrm>
          <a:prstGeom prst="rect">
            <a:avLst/>
          </a:prstGeom>
          <a:solidFill>
            <a:srgbClr val="E6F5EF"/>
          </a:solidFill>
          <a:ln/>
        </p:spPr>
      </p:sp>
      <p:sp>
        <p:nvSpPr>
          <p:cNvPr id="4" name="Shape 2"/>
          <p:cNvSpPr/>
          <p:nvPr/>
        </p:nvSpPr>
        <p:spPr>
          <a:xfrm>
            <a:off x="0" y="8363102"/>
            <a:ext cx="12191695" cy="114300"/>
          </a:xfrm>
          <a:prstGeom prst="rect">
            <a:avLst/>
          </a:prstGeom>
          <a:solidFill>
            <a:srgbClr val="18634A">
              <a:alpha val="15000"/>
            </a:srgbClr>
          </a:solidFill>
          <a:ln/>
        </p:spPr>
      </p:sp>
      <p:sp>
        <p:nvSpPr>
          <p:cNvPr id="5" name="Text 3"/>
          <p:cNvSpPr txBox="1"/>
          <p:nvPr/>
        </p:nvSpPr>
        <p:spPr>
          <a:xfrm>
            <a:off x="571500" y="457200"/>
            <a:ext cx="5410505" cy="4197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700" b="1" dirty="0">
                <a:solidFill>
                  <a:srgbClr val="0D5A3A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Meet the StrokeCareAI Team</a:t>
            </a:r>
            <a:endParaRPr lang="en-US" sz="2700" dirty="0"/>
          </a:p>
        </p:txBody>
      </p:sp>
      <p:sp>
        <p:nvSpPr>
          <p:cNvPr id="6" name="Shape 4"/>
          <p:cNvSpPr/>
          <p:nvPr/>
        </p:nvSpPr>
        <p:spPr>
          <a:xfrm>
            <a:off x="571500" y="1047902"/>
            <a:ext cx="761695" cy="38405"/>
          </a:xfrm>
          <a:prstGeom prst="rect">
            <a:avLst/>
          </a:prstGeom>
          <a:solidFill>
            <a:srgbClr val="3C9D74"/>
          </a:solidFill>
          <a:ln/>
        </p:spPr>
      </p:sp>
      <p:sp>
        <p:nvSpPr>
          <p:cNvPr id="7" name="Shape 5"/>
          <p:cNvSpPr/>
          <p:nvPr/>
        </p:nvSpPr>
        <p:spPr>
          <a:xfrm>
            <a:off x="571500" y="1600200"/>
            <a:ext cx="5410505" cy="1410005"/>
          </a:xfrm>
          <a:prstGeom prst="roundRect">
            <a:avLst>
              <a:gd name="adj" fmla="val 5258"/>
            </a:avLst>
          </a:prstGeom>
          <a:solidFill>
            <a:srgbClr val="FFFFFF"/>
          </a:solidFill>
          <a:ln/>
          <a:effectLst>
            <a:outerShdw blurRad="152400" dist="38100" dir="5400000" algn="bl" rotWithShape="0">
              <a:srgbClr val="000000">
                <a:alpha val="5000"/>
              </a:srgbClr>
            </a:outerShdw>
          </a:effectLst>
        </p:spPr>
      </p:sp>
      <p:sp>
        <p:nvSpPr>
          <p:cNvPr id="8" name="Shape 6"/>
          <p:cNvSpPr/>
          <p:nvPr/>
        </p:nvSpPr>
        <p:spPr>
          <a:xfrm>
            <a:off x="6210605" y="1600200"/>
            <a:ext cx="5410505" cy="1410005"/>
          </a:xfrm>
          <a:prstGeom prst="roundRect">
            <a:avLst>
              <a:gd name="adj" fmla="val 5258"/>
            </a:avLst>
          </a:prstGeom>
          <a:solidFill>
            <a:srgbClr val="FFFFFF"/>
          </a:solidFill>
          <a:ln/>
          <a:effectLst>
            <a:outerShdw blurRad="152400" dist="38100" dir="5400000" algn="bl" rotWithShape="0">
              <a:srgbClr val="000000">
                <a:alpha val="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800100" y="1828800"/>
            <a:ext cx="333756" cy="571500"/>
          </a:xfrm>
          <a:prstGeom prst="roundRect">
            <a:avLst>
              <a:gd name="adj" fmla="val 234834"/>
            </a:avLst>
          </a:prstGeom>
          <a:solidFill>
            <a:srgbClr val="E6F5EF"/>
          </a:solidFill>
          <a:ln/>
        </p:spPr>
      </p:sp>
      <p:pic>
        <p:nvPicPr>
          <p:cNvPr id="10" name="Image 0" descr="preencoded.png"/>
          <p:cNvPicPr>
            <a:picLocks noChangeAspect="1"/>
          </p:cNvPicPr>
          <p:nvPr/>
        </p:nvPicPr>
        <p:blipFill>
          <a:blip r:embed="rId3"/>
          <a:srcRect l="-80" r="-80"/>
          <a:stretch/>
        </p:blipFill>
        <p:spPr>
          <a:xfrm>
            <a:off x="821131" y="2000707"/>
            <a:ext cx="286207" cy="228600"/>
          </a:xfrm>
          <a:prstGeom prst="rect">
            <a:avLst/>
          </a:prstGeom>
        </p:spPr>
      </p:pic>
      <p:sp>
        <p:nvSpPr>
          <p:cNvPr id="11" name="Shape 8"/>
          <p:cNvSpPr/>
          <p:nvPr/>
        </p:nvSpPr>
        <p:spPr>
          <a:xfrm>
            <a:off x="571500" y="3238805"/>
            <a:ext cx="5410505" cy="1410005"/>
          </a:xfrm>
          <a:prstGeom prst="roundRect">
            <a:avLst>
              <a:gd name="adj" fmla="val 5258"/>
            </a:avLst>
          </a:prstGeom>
          <a:solidFill>
            <a:srgbClr val="FFFFFF"/>
          </a:solidFill>
          <a:ln/>
          <a:effectLst>
            <a:outerShdw blurRad="152400" dist="38100" dir="5400000" algn="bl" rotWithShape="0">
              <a:srgbClr val="000000">
                <a:alpha val="5000"/>
              </a:srgbClr>
            </a:outerShdw>
          </a:effectLst>
        </p:spPr>
      </p:sp>
      <p:sp>
        <p:nvSpPr>
          <p:cNvPr id="12" name="Shape 9"/>
          <p:cNvSpPr/>
          <p:nvPr/>
        </p:nvSpPr>
        <p:spPr>
          <a:xfrm>
            <a:off x="6210605" y="3238805"/>
            <a:ext cx="5410505" cy="1410005"/>
          </a:xfrm>
          <a:prstGeom prst="roundRect">
            <a:avLst>
              <a:gd name="adj" fmla="val 5258"/>
            </a:avLst>
          </a:prstGeom>
          <a:solidFill>
            <a:srgbClr val="FFFFFF"/>
          </a:solidFill>
          <a:ln/>
          <a:effectLst>
            <a:outerShdw blurRad="152400" dist="38100" dir="5400000" algn="bl" rotWithShape="0">
              <a:srgbClr val="000000">
                <a:alpha val="5000"/>
              </a:srgbClr>
            </a:outerShdw>
          </a:effectLst>
        </p:spPr>
      </p:sp>
      <p:sp>
        <p:nvSpPr>
          <p:cNvPr id="13" name="Shape 10"/>
          <p:cNvSpPr/>
          <p:nvPr/>
        </p:nvSpPr>
        <p:spPr>
          <a:xfrm>
            <a:off x="6439205" y="1828800"/>
            <a:ext cx="314554" cy="571500"/>
          </a:xfrm>
          <a:prstGeom prst="roundRect">
            <a:avLst>
              <a:gd name="adj" fmla="val 264270"/>
            </a:avLst>
          </a:prstGeom>
          <a:solidFill>
            <a:srgbClr val="E6F5EF"/>
          </a:solidFill>
          <a:ln/>
        </p:spPr>
      </p:sp>
      <p:sp>
        <p:nvSpPr>
          <p:cNvPr id="14" name="Shape 11"/>
          <p:cNvSpPr/>
          <p:nvPr/>
        </p:nvSpPr>
        <p:spPr>
          <a:xfrm>
            <a:off x="800100" y="3467405"/>
            <a:ext cx="304495" cy="571500"/>
          </a:xfrm>
          <a:prstGeom prst="roundRect">
            <a:avLst>
              <a:gd name="adj" fmla="val 281532"/>
            </a:avLst>
          </a:prstGeom>
          <a:solidFill>
            <a:srgbClr val="E6F5EF"/>
          </a:solidFill>
          <a:ln/>
        </p:spPr>
      </p:sp>
      <p:sp>
        <p:nvSpPr>
          <p:cNvPr id="15" name="Shape 12"/>
          <p:cNvSpPr/>
          <p:nvPr/>
        </p:nvSpPr>
        <p:spPr>
          <a:xfrm>
            <a:off x="6439205" y="3467405"/>
            <a:ext cx="342900" cy="571500"/>
          </a:xfrm>
          <a:prstGeom prst="roundRect">
            <a:avLst>
              <a:gd name="adj" fmla="val 222222"/>
            </a:avLst>
          </a:prstGeom>
          <a:solidFill>
            <a:srgbClr val="E6F5EF"/>
          </a:solidFill>
          <a:ln/>
        </p:spPr>
      </p:sp>
      <p:sp>
        <p:nvSpPr>
          <p:cNvPr id="16" name="Text 13"/>
          <p:cNvSpPr txBox="1"/>
          <p:nvPr/>
        </p:nvSpPr>
        <p:spPr>
          <a:xfrm>
            <a:off x="1318565" y="1828800"/>
            <a:ext cx="886054" cy="26700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500" b="1" dirty="0">
                <a:solidFill>
                  <a:srgbClr val="1F2937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Ariman</a:t>
            </a:r>
            <a:endParaRPr lang="en-US" sz="1500" dirty="0"/>
          </a:p>
        </p:txBody>
      </p:sp>
      <p:sp>
        <p:nvSpPr>
          <p:cNvPr id="17" name="Text 14"/>
          <p:cNvSpPr txBox="1"/>
          <p:nvPr/>
        </p:nvSpPr>
        <p:spPr>
          <a:xfrm>
            <a:off x="6936638" y="1828800"/>
            <a:ext cx="1381658" cy="26700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500" b="1" dirty="0">
                <a:solidFill>
                  <a:srgbClr val="1F2937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AF. Nasution</a:t>
            </a:r>
            <a:endParaRPr lang="en-US" sz="1500" dirty="0"/>
          </a:p>
        </p:txBody>
      </p:sp>
      <p:sp>
        <p:nvSpPr>
          <p:cNvPr id="18" name="Text 15"/>
          <p:cNvSpPr txBox="1"/>
          <p:nvPr/>
        </p:nvSpPr>
        <p:spPr>
          <a:xfrm>
            <a:off x="1318565" y="2095805"/>
            <a:ext cx="2296058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3C9D74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System Engineer, Simulation</a:t>
            </a:r>
            <a:endParaRPr lang="en-US" sz="1200" dirty="0"/>
          </a:p>
        </p:txBody>
      </p:sp>
      <p:sp>
        <p:nvSpPr>
          <p:cNvPr id="19" name="Text 16"/>
          <p:cNvSpPr txBox="1"/>
          <p:nvPr/>
        </p:nvSpPr>
        <p:spPr>
          <a:xfrm>
            <a:off x="1318565" y="2400300"/>
            <a:ext cx="4491533" cy="38130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4B5563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Expert in healthcare system simulation and technical architecture design for medical emergency response systems.</a:t>
            </a:r>
            <a:endParaRPr lang="en-US" sz="1000" dirty="0"/>
          </a:p>
        </p:txBody>
      </p:sp>
      <p:pic>
        <p:nvPicPr>
          <p:cNvPr id="20" name="Image 1" descr="preencoded.png"/>
          <p:cNvPicPr>
            <a:picLocks noChangeAspect="1"/>
          </p:cNvPicPr>
          <p:nvPr/>
        </p:nvPicPr>
        <p:blipFill>
          <a:blip r:embed="rId4"/>
          <a:srcRect l="-80" r="-80"/>
          <a:stretch/>
        </p:blipFill>
        <p:spPr>
          <a:xfrm>
            <a:off x="6450178" y="2000707"/>
            <a:ext cx="286207" cy="228600"/>
          </a:xfrm>
          <a:prstGeom prst="rect">
            <a:avLst/>
          </a:prstGeom>
        </p:spPr>
      </p:pic>
      <p:sp>
        <p:nvSpPr>
          <p:cNvPr id="21" name="Text 17"/>
          <p:cNvSpPr txBox="1"/>
          <p:nvPr/>
        </p:nvSpPr>
        <p:spPr>
          <a:xfrm>
            <a:off x="1294790" y="3467405"/>
            <a:ext cx="1581912" cy="26700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500" b="1" dirty="0">
                <a:solidFill>
                  <a:srgbClr val="1F2937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TF. Pradatama</a:t>
            </a:r>
            <a:endParaRPr lang="en-US" sz="1500" dirty="0"/>
          </a:p>
        </p:txBody>
      </p:sp>
      <p:sp>
        <p:nvSpPr>
          <p:cNvPr id="22" name="Text 18"/>
          <p:cNvSpPr txBox="1"/>
          <p:nvPr/>
        </p:nvSpPr>
        <p:spPr>
          <a:xfrm>
            <a:off x="6972300" y="3467405"/>
            <a:ext cx="1420063" cy="26700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500" b="1" dirty="0">
                <a:solidFill>
                  <a:srgbClr val="1F2937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RN. Afifuddin</a:t>
            </a:r>
            <a:endParaRPr lang="en-US" sz="1500" dirty="0"/>
          </a:p>
        </p:txBody>
      </p:sp>
      <p:sp>
        <p:nvSpPr>
          <p:cNvPr id="23" name="Text 19"/>
          <p:cNvSpPr txBox="1"/>
          <p:nvPr/>
        </p:nvSpPr>
        <p:spPr>
          <a:xfrm>
            <a:off x="6936638" y="2095805"/>
            <a:ext cx="1953158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3C9D74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Information Technology</a:t>
            </a:r>
            <a:endParaRPr lang="en-US" sz="1200" dirty="0"/>
          </a:p>
        </p:txBody>
      </p:sp>
      <p:sp>
        <p:nvSpPr>
          <p:cNvPr id="24" name="Text 20"/>
          <p:cNvSpPr txBox="1"/>
          <p:nvPr/>
        </p:nvSpPr>
        <p:spPr>
          <a:xfrm>
            <a:off x="1294790" y="3733495"/>
            <a:ext cx="838505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3C9D74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Research</a:t>
            </a:r>
            <a:endParaRPr lang="en-US" sz="1200" dirty="0"/>
          </a:p>
        </p:txBody>
      </p:sp>
      <p:sp>
        <p:nvSpPr>
          <p:cNvPr id="25" name="Text 21"/>
          <p:cNvSpPr txBox="1"/>
          <p:nvPr/>
        </p:nvSpPr>
        <p:spPr>
          <a:xfrm>
            <a:off x="6936638" y="2400300"/>
            <a:ext cx="4424782" cy="38130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4B5563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Specialized in AI systems development with extensive experience in voice recognition technologies and emergency systems.</a:t>
            </a:r>
            <a:endParaRPr lang="en-US" sz="1000" dirty="0"/>
          </a:p>
        </p:txBody>
      </p:sp>
      <p:pic>
        <p:nvPicPr>
          <p:cNvPr id="26" name="Image 2" descr="preencoded.png"/>
          <p:cNvPicPr>
            <a:picLocks noChangeAspect="1"/>
          </p:cNvPicPr>
          <p:nvPr/>
        </p:nvPicPr>
        <p:blipFill>
          <a:blip r:embed="rId5"/>
          <a:srcRect/>
          <a:stretch/>
        </p:blipFill>
        <p:spPr>
          <a:xfrm>
            <a:off x="837590" y="3638398"/>
            <a:ext cx="228600" cy="228600"/>
          </a:xfrm>
          <a:prstGeom prst="rect">
            <a:avLst/>
          </a:prstGeom>
        </p:spPr>
      </p:pic>
      <p:sp>
        <p:nvSpPr>
          <p:cNvPr id="27" name="Text 22"/>
          <p:cNvSpPr txBox="1"/>
          <p:nvPr/>
        </p:nvSpPr>
        <p:spPr>
          <a:xfrm>
            <a:off x="1294790" y="4038905"/>
            <a:ext cx="4368089" cy="38130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4B5563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Data scientist focused on stroke pattern recognition and golden hour optimization research in Indonesian healthcare settings.</a:t>
            </a:r>
            <a:endParaRPr lang="en-US" sz="1000" dirty="0"/>
          </a:p>
        </p:txBody>
      </p:sp>
      <p:pic>
        <p:nvPicPr>
          <p:cNvPr id="28" name="Image 3" descr="preencoded.png"/>
          <p:cNvPicPr>
            <a:picLocks noChangeAspect="1"/>
          </p:cNvPicPr>
          <p:nvPr/>
        </p:nvPicPr>
        <p:blipFill>
          <a:blip r:embed="rId6"/>
          <a:srcRect l="-57" r="-57"/>
          <a:stretch/>
        </p:blipFill>
        <p:spPr>
          <a:xfrm>
            <a:off x="6510528" y="3638398"/>
            <a:ext cx="200254" cy="228600"/>
          </a:xfrm>
          <a:prstGeom prst="rect">
            <a:avLst/>
          </a:prstGeom>
        </p:spPr>
      </p:pic>
      <p:sp>
        <p:nvSpPr>
          <p:cNvPr id="29" name="Text 23"/>
          <p:cNvSpPr txBox="1"/>
          <p:nvPr/>
        </p:nvSpPr>
        <p:spPr>
          <a:xfrm>
            <a:off x="6972300" y="3733495"/>
            <a:ext cx="1629461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3C9D74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System Information</a:t>
            </a:r>
            <a:endParaRPr lang="en-US" sz="1200" dirty="0"/>
          </a:p>
        </p:txBody>
      </p:sp>
      <p:sp>
        <p:nvSpPr>
          <p:cNvPr id="30" name="Text 24"/>
          <p:cNvSpPr txBox="1"/>
          <p:nvPr/>
        </p:nvSpPr>
        <p:spPr>
          <a:xfrm>
            <a:off x="6972300" y="4038905"/>
            <a:ext cx="4510735" cy="38130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4B5563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Expert in healthcare information systems integration with focus on emergency dispatch and hospital networks.</a:t>
            </a:r>
            <a:endParaRPr lang="en-US" sz="1000" dirty="0"/>
          </a:p>
        </p:txBody>
      </p:sp>
      <p:sp>
        <p:nvSpPr>
          <p:cNvPr id="31" name="Shape 25"/>
          <p:cNvSpPr/>
          <p:nvPr/>
        </p:nvSpPr>
        <p:spPr>
          <a:xfrm>
            <a:off x="571500" y="4876495"/>
            <a:ext cx="11048695" cy="1410005"/>
          </a:xfrm>
          <a:prstGeom prst="roundRect">
            <a:avLst>
              <a:gd name="adj" fmla="val 5258"/>
            </a:avLst>
          </a:prstGeom>
          <a:solidFill>
            <a:srgbClr val="FFFFFF"/>
          </a:solidFill>
          <a:ln/>
          <a:effectLst>
            <a:outerShdw blurRad="152400" dist="38100" dir="5400000" algn="bl" rotWithShape="0">
              <a:srgbClr val="000000">
                <a:alpha val="5000"/>
              </a:srgbClr>
            </a:outerShdw>
          </a:effectLst>
        </p:spPr>
      </p:sp>
      <p:sp>
        <p:nvSpPr>
          <p:cNvPr id="32" name="Shape 26"/>
          <p:cNvSpPr/>
          <p:nvPr/>
        </p:nvSpPr>
        <p:spPr>
          <a:xfrm>
            <a:off x="800100" y="5105095"/>
            <a:ext cx="495605" cy="571500"/>
          </a:xfrm>
          <a:prstGeom prst="roundRect">
            <a:avLst>
              <a:gd name="adj" fmla="val 106443"/>
            </a:avLst>
          </a:prstGeom>
          <a:solidFill>
            <a:srgbClr val="E6F5EF"/>
          </a:solidFill>
          <a:ln/>
        </p:spPr>
      </p:sp>
      <p:pic>
        <p:nvPicPr>
          <p:cNvPr id="33" name="Image 4" descr="preencoded.png"/>
          <p:cNvPicPr>
            <a:picLocks noChangeAspect="1"/>
          </p:cNvPicPr>
          <p:nvPr/>
        </p:nvPicPr>
        <p:blipFill>
          <a:blip r:embed="rId7"/>
          <a:srcRect/>
          <a:stretch/>
        </p:blipFill>
        <p:spPr>
          <a:xfrm>
            <a:off x="929030" y="5277002"/>
            <a:ext cx="228600" cy="228600"/>
          </a:xfrm>
          <a:prstGeom prst="rect">
            <a:avLst/>
          </a:prstGeom>
        </p:spPr>
      </p:pic>
      <p:sp>
        <p:nvSpPr>
          <p:cNvPr id="34" name="Text 27"/>
          <p:cNvSpPr txBox="1"/>
          <p:nvPr/>
        </p:nvSpPr>
        <p:spPr>
          <a:xfrm>
            <a:off x="1477670" y="5105095"/>
            <a:ext cx="2971800" cy="26700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500" b="1" dirty="0">
                <a:solidFill>
                  <a:srgbClr val="1F2937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Ns. Aghniya Cascara Ahmad</a:t>
            </a:r>
            <a:endParaRPr lang="en-US" sz="1500" dirty="0"/>
          </a:p>
        </p:txBody>
      </p:sp>
      <p:sp>
        <p:nvSpPr>
          <p:cNvPr id="35" name="Text 28"/>
          <p:cNvSpPr txBox="1"/>
          <p:nvPr/>
        </p:nvSpPr>
        <p:spPr>
          <a:xfrm>
            <a:off x="1477670" y="5372100"/>
            <a:ext cx="581558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3C9D74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Medic</a:t>
            </a:r>
            <a:endParaRPr lang="en-US" sz="1200" dirty="0"/>
          </a:p>
        </p:txBody>
      </p:sp>
      <p:sp>
        <p:nvSpPr>
          <p:cNvPr id="36" name="Text 29"/>
          <p:cNvSpPr txBox="1"/>
          <p:nvPr/>
        </p:nvSpPr>
        <p:spPr>
          <a:xfrm>
            <a:off x="1477670" y="5676595"/>
            <a:ext cx="9701784" cy="38130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4B5563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Experienced medical professional specializing in emergency care and stroke protocol implementation. Provides critical medical expertise for the FAST Protocol AI development.</a:t>
            </a:r>
            <a:endParaRPr lang="en-US" sz="1000" dirty="0"/>
          </a:p>
        </p:txBody>
      </p:sp>
      <p:sp>
        <p:nvSpPr>
          <p:cNvPr id="37" name="Shape 30"/>
          <p:cNvSpPr/>
          <p:nvPr/>
        </p:nvSpPr>
        <p:spPr>
          <a:xfrm>
            <a:off x="571500" y="6743700"/>
            <a:ext cx="11048695" cy="1257300"/>
          </a:xfrm>
          <a:prstGeom prst="roundRect">
            <a:avLst>
              <a:gd name="adj" fmla="val 4408"/>
            </a:avLst>
          </a:prstGeom>
          <a:solidFill>
            <a:srgbClr val="ECFDF5"/>
          </a:solidFill>
          <a:ln/>
        </p:spPr>
      </p:sp>
      <p:sp>
        <p:nvSpPr>
          <p:cNvPr id="38" name="Shape 31"/>
          <p:cNvSpPr/>
          <p:nvPr/>
        </p:nvSpPr>
        <p:spPr>
          <a:xfrm>
            <a:off x="571500" y="6743700"/>
            <a:ext cx="38405" cy="1257300"/>
          </a:xfrm>
          <a:prstGeom prst="rect">
            <a:avLst/>
          </a:prstGeom>
          <a:solidFill>
            <a:srgbClr val="10B981"/>
          </a:solidFill>
          <a:ln/>
        </p:spPr>
      </p:sp>
      <p:pic>
        <p:nvPicPr>
          <p:cNvPr id="39" name="Image 5" descr="preencoded.png"/>
          <p:cNvPicPr>
            <a:picLocks noChangeAspect="1"/>
          </p:cNvPicPr>
          <p:nvPr/>
        </p:nvPicPr>
        <p:blipFill>
          <a:blip r:embed="rId8"/>
          <a:srcRect l="-1064" r="-1064"/>
          <a:stretch/>
        </p:blipFill>
        <p:spPr>
          <a:xfrm>
            <a:off x="838505" y="7019849"/>
            <a:ext cx="219456" cy="171907"/>
          </a:xfrm>
          <a:prstGeom prst="rect">
            <a:avLst/>
          </a:prstGeom>
        </p:spPr>
      </p:pic>
      <p:sp>
        <p:nvSpPr>
          <p:cNvPr id="40" name="Text 32"/>
          <p:cNvSpPr txBox="1"/>
          <p:nvPr/>
        </p:nvSpPr>
        <p:spPr>
          <a:xfrm>
            <a:off x="1171346" y="6972300"/>
            <a:ext cx="1634033" cy="26700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b="1" dirty="0">
                <a:solidFill>
                  <a:srgbClr val="1F2937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Advisory Support</a:t>
            </a:r>
            <a:endParaRPr lang="en-US" sz="1300" dirty="0"/>
          </a:p>
        </p:txBody>
      </p:sp>
      <p:sp>
        <p:nvSpPr>
          <p:cNvPr id="41" name="Text 33"/>
          <p:cNvSpPr txBox="1"/>
          <p:nvPr/>
        </p:nvSpPr>
        <p:spPr>
          <a:xfrm>
            <a:off x="838505" y="7315200"/>
            <a:ext cx="10411358" cy="4480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4B5563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Backed by leading advisors in neurology and health system management from Indonesia's top medical institutions and the Indonesian Stroke Society.</a:t>
            </a:r>
            <a:endParaRPr lang="en-US" sz="1200" dirty="0"/>
          </a:p>
        </p:txBody>
      </p:sp>
      <p:sp>
        <p:nvSpPr>
          <p:cNvPr id="42" name="Shape 34"/>
          <p:cNvSpPr/>
          <p:nvPr/>
        </p:nvSpPr>
        <p:spPr>
          <a:xfrm>
            <a:off x="10311689" y="7715707"/>
            <a:ext cx="381305" cy="381305"/>
          </a:xfrm>
          <a:prstGeom prst="roundRect">
            <a:avLst>
              <a:gd name="adj" fmla="val 239808"/>
            </a:avLst>
          </a:prstGeom>
          <a:solidFill>
            <a:srgbClr val="059669"/>
          </a:solidFill>
          <a:ln/>
        </p:spPr>
      </p:sp>
      <p:pic>
        <p:nvPicPr>
          <p:cNvPr id="43" name="Image 6" descr="preencoded.png"/>
          <p:cNvPicPr>
            <a:picLocks noChangeAspect="1"/>
          </p:cNvPicPr>
          <p:nvPr/>
        </p:nvPicPr>
        <p:blipFill>
          <a:blip r:embed="rId9"/>
          <a:srcRect/>
          <a:stretch/>
        </p:blipFill>
        <p:spPr>
          <a:xfrm>
            <a:off x="10425989" y="7830007"/>
            <a:ext cx="152705" cy="152705"/>
          </a:xfrm>
          <a:prstGeom prst="rect">
            <a:avLst/>
          </a:prstGeom>
        </p:spPr>
      </p:pic>
      <p:sp>
        <p:nvSpPr>
          <p:cNvPr id="44" name="Text 35"/>
          <p:cNvSpPr txBox="1"/>
          <p:nvPr/>
        </p:nvSpPr>
        <p:spPr>
          <a:xfrm>
            <a:off x="10768889" y="7791602"/>
            <a:ext cx="1162202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047857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StrokeCareAI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1F9F6"/>
          </a:solidFill>
          <a:ln/>
        </p:spPr>
      </p:sp>
      <p:sp>
        <p:nvSpPr>
          <p:cNvPr id="3" name="Shape 1"/>
          <p:cNvSpPr/>
          <p:nvPr/>
        </p:nvSpPr>
        <p:spPr>
          <a:xfrm>
            <a:off x="8382305" y="0"/>
            <a:ext cx="3810305" cy="3810305"/>
          </a:xfrm>
          <a:prstGeom prst="rect">
            <a:avLst/>
          </a:prstGeom>
          <a:solidFill>
            <a:srgbClr val="E6F5EF"/>
          </a:solidFill>
          <a:ln/>
        </p:spPr>
      </p:sp>
      <p:sp>
        <p:nvSpPr>
          <p:cNvPr id="4" name="Shape 2"/>
          <p:cNvSpPr/>
          <p:nvPr/>
        </p:nvSpPr>
        <p:spPr>
          <a:xfrm>
            <a:off x="0" y="6743700"/>
            <a:ext cx="12191695" cy="114300"/>
          </a:xfrm>
          <a:prstGeom prst="rect">
            <a:avLst/>
          </a:prstGeom>
          <a:solidFill>
            <a:srgbClr val="18634A">
              <a:alpha val="15000"/>
            </a:srgbClr>
          </a:solidFill>
          <a:ln/>
        </p:spPr>
      </p:sp>
      <p:sp>
        <p:nvSpPr>
          <p:cNvPr id="5" name="Text 3"/>
          <p:cNvSpPr txBox="1"/>
          <p:nvPr/>
        </p:nvSpPr>
        <p:spPr>
          <a:xfrm>
            <a:off x="571500" y="457200"/>
            <a:ext cx="3791102" cy="4197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700" b="1" dirty="0">
                <a:solidFill>
                  <a:srgbClr val="0D5A3A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Financials &amp; Impact</a:t>
            </a:r>
            <a:endParaRPr lang="en-US" sz="2700" dirty="0"/>
          </a:p>
        </p:txBody>
      </p:sp>
      <p:sp>
        <p:nvSpPr>
          <p:cNvPr id="6" name="Shape 4"/>
          <p:cNvSpPr/>
          <p:nvPr/>
        </p:nvSpPr>
        <p:spPr>
          <a:xfrm>
            <a:off x="571500" y="1047902"/>
            <a:ext cx="761695" cy="38405"/>
          </a:xfrm>
          <a:prstGeom prst="rect">
            <a:avLst/>
          </a:prstGeom>
          <a:solidFill>
            <a:srgbClr val="3C9D74"/>
          </a:solidFill>
          <a:ln/>
        </p:spPr>
      </p:sp>
      <p:sp>
        <p:nvSpPr>
          <p:cNvPr id="7" name="Text 5"/>
          <p:cNvSpPr txBox="1"/>
          <p:nvPr/>
        </p:nvSpPr>
        <p:spPr>
          <a:xfrm>
            <a:off x="857707" y="1609344"/>
            <a:ext cx="4234586" cy="23865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dirty="0">
                <a:solidFill>
                  <a:srgbClr val="374151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Year 1: IDR 50M revenue, 25,000 emergency calls</a:t>
            </a:r>
            <a:endParaRPr lang="en-US" sz="1300" dirty="0"/>
          </a:p>
        </p:txBody>
      </p:sp>
      <p:sp>
        <p:nvSpPr>
          <p:cNvPr id="8" name="Text 6"/>
          <p:cNvSpPr txBox="1"/>
          <p:nvPr/>
        </p:nvSpPr>
        <p:spPr>
          <a:xfrm>
            <a:off x="857707" y="2029054"/>
            <a:ext cx="4767682" cy="23865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dirty="0">
                <a:solidFill>
                  <a:srgbClr val="374151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Year 3: IDR 800M revenue, 400,000 calls, national scale</a:t>
            </a:r>
            <a:endParaRPr lang="en-US" sz="1300" dirty="0"/>
          </a:p>
        </p:txBody>
      </p:sp>
      <p:sp>
        <p:nvSpPr>
          <p:cNvPr id="9" name="Text 7"/>
          <p:cNvSpPr txBox="1"/>
          <p:nvPr/>
        </p:nvSpPr>
        <p:spPr>
          <a:xfrm>
            <a:off x="857707" y="2447849"/>
            <a:ext cx="5158130" cy="23865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dirty="0">
                <a:solidFill>
                  <a:srgbClr val="374151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2,000+ lives saved per year with golden hour improvement</a:t>
            </a:r>
            <a:endParaRPr lang="en-US" sz="1300" dirty="0"/>
          </a:p>
        </p:txBody>
      </p:sp>
      <p:sp>
        <p:nvSpPr>
          <p:cNvPr id="10" name="Text 8"/>
          <p:cNvSpPr txBox="1"/>
          <p:nvPr/>
        </p:nvSpPr>
        <p:spPr>
          <a:xfrm>
            <a:off x="857707" y="2866644"/>
            <a:ext cx="5224882" cy="23865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dirty="0">
                <a:solidFill>
                  <a:srgbClr val="374151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5,000+ disabilities prevented, IDR 1B in health cost reduction</a:t>
            </a:r>
            <a:endParaRPr lang="en-US" sz="1300" dirty="0"/>
          </a:p>
        </p:txBody>
      </p:sp>
      <p:sp>
        <p:nvSpPr>
          <p:cNvPr id="11" name="Text 9"/>
          <p:cNvSpPr txBox="1"/>
          <p:nvPr/>
        </p:nvSpPr>
        <p:spPr>
          <a:xfrm>
            <a:off x="857707" y="3286354"/>
            <a:ext cx="5405933" cy="23865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dirty="0">
                <a:solidFill>
                  <a:srgbClr val="374151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40% increase in golden hour treatment rate (from 14% → 40%)</a:t>
            </a:r>
            <a:endParaRPr lang="en-US" sz="1300" dirty="0"/>
          </a:p>
        </p:txBody>
      </p:sp>
      <p:sp>
        <p:nvSpPr>
          <p:cNvPr id="12" name="Shape 10"/>
          <p:cNvSpPr/>
          <p:nvPr/>
        </p:nvSpPr>
        <p:spPr>
          <a:xfrm>
            <a:off x="571500" y="3847795"/>
            <a:ext cx="6324905" cy="705002"/>
          </a:xfrm>
          <a:prstGeom prst="roundRect">
            <a:avLst>
              <a:gd name="adj" fmla="val 14022"/>
            </a:avLst>
          </a:prstGeom>
          <a:solidFill>
            <a:srgbClr val="3C9D74">
              <a:alpha val="10000"/>
            </a:srgbClr>
          </a:solidFill>
          <a:ln/>
        </p:spPr>
      </p:sp>
      <p:sp>
        <p:nvSpPr>
          <p:cNvPr id="13" name="Shape 11"/>
          <p:cNvSpPr/>
          <p:nvPr/>
        </p:nvSpPr>
        <p:spPr>
          <a:xfrm>
            <a:off x="714146" y="3962095"/>
            <a:ext cx="476402" cy="476402"/>
          </a:xfrm>
          <a:prstGeom prst="ellipse">
            <a:avLst/>
          </a:prstGeom>
          <a:solidFill>
            <a:srgbClr val="3C9D74"/>
          </a:solidFill>
          <a:ln/>
        </p:spPr>
      </p:sp>
      <p:pic>
        <p:nvPicPr>
          <p:cNvPr id="14" name="Image 0" descr="preencoded.png"/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847649" y="4095598"/>
            <a:ext cx="209398" cy="209398"/>
          </a:xfrm>
          <a:prstGeom prst="rect">
            <a:avLst/>
          </a:prstGeom>
        </p:spPr>
      </p:pic>
      <p:sp>
        <p:nvSpPr>
          <p:cNvPr id="15" name="Text 12"/>
          <p:cNvSpPr txBox="1"/>
          <p:nvPr/>
        </p:nvSpPr>
        <p:spPr>
          <a:xfrm>
            <a:off x="1333195" y="3991356"/>
            <a:ext cx="160020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065F46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Life-Saving Impact</a:t>
            </a:r>
            <a:endParaRPr lang="en-US" sz="1200" dirty="0"/>
          </a:p>
        </p:txBody>
      </p:sp>
      <p:sp>
        <p:nvSpPr>
          <p:cNvPr id="16" name="Text 13"/>
          <p:cNvSpPr txBox="1"/>
          <p:nvPr/>
        </p:nvSpPr>
        <p:spPr>
          <a:xfrm>
            <a:off x="1333195" y="4219956"/>
            <a:ext cx="5453482" cy="1911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374151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Every 100 calls to StrokeCare AI potentially saves 8 lives through faster treatment</a:t>
            </a:r>
            <a:endParaRPr lang="en-US" sz="1000" dirty="0"/>
          </a:p>
        </p:txBody>
      </p:sp>
      <p:sp>
        <p:nvSpPr>
          <p:cNvPr id="17" name="Shape 14"/>
          <p:cNvSpPr/>
          <p:nvPr/>
        </p:nvSpPr>
        <p:spPr>
          <a:xfrm>
            <a:off x="571500" y="4695444"/>
            <a:ext cx="6324905" cy="705002"/>
          </a:xfrm>
          <a:prstGeom prst="roundRect">
            <a:avLst>
              <a:gd name="adj" fmla="val 14022"/>
            </a:avLst>
          </a:prstGeom>
          <a:solidFill>
            <a:srgbClr val="3C9D74">
              <a:alpha val="10000"/>
            </a:srgbClr>
          </a:solidFill>
          <a:ln/>
        </p:spPr>
      </p:sp>
      <p:sp>
        <p:nvSpPr>
          <p:cNvPr id="18" name="Shape 15"/>
          <p:cNvSpPr/>
          <p:nvPr/>
        </p:nvSpPr>
        <p:spPr>
          <a:xfrm>
            <a:off x="714146" y="4809744"/>
            <a:ext cx="476402" cy="476402"/>
          </a:xfrm>
          <a:prstGeom prst="ellipse">
            <a:avLst/>
          </a:prstGeom>
          <a:solidFill>
            <a:srgbClr val="3C9D74"/>
          </a:solidFill>
          <a:ln/>
        </p:spPr>
      </p:sp>
      <p:pic>
        <p:nvPicPr>
          <p:cNvPr id="19" name="Image 1" descr="preencoded.png"/>
          <p:cNvPicPr>
            <a:picLocks noChangeAspect="1"/>
          </p:cNvPicPr>
          <p:nvPr/>
        </p:nvPicPr>
        <p:blipFill>
          <a:blip r:embed="rId4"/>
          <a:srcRect l="-461" r="-461"/>
          <a:stretch/>
        </p:blipFill>
        <p:spPr>
          <a:xfrm>
            <a:off x="833018" y="4943246"/>
            <a:ext cx="237744" cy="209398"/>
          </a:xfrm>
          <a:prstGeom prst="rect">
            <a:avLst/>
          </a:prstGeom>
        </p:spPr>
      </p:pic>
      <p:sp>
        <p:nvSpPr>
          <p:cNvPr id="20" name="Text 16"/>
          <p:cNvSpPr txBox="1"/>
          <p:nvPr/>
        </p:nvSpPr>
        <p:spPr>
          <a:xfrm>
            <a:off x="1333195" y="4839005"/>
            <a:ext cx="2257654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065F46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Quality of Life Improvement</a:t>
            </a:r>
            <a:endParaRPr lang="en-US" sz="1200" dirty="0"/>
          </a:p>
        </p:txBody>
      </p:sp>
      <p:sp>
        <p:nvSpPr>
          <p:cNvPr id="21" name="Text 17"/>
          <p:cNvSpPr txBox="1"/>
          <p:nvPr/>
        </p:nvSpPr>
        <p:spPr>
          <a:xfrm>
            <a:off x="1333195" y="5067605"/>
            <a:ext cx="4910328" cy="1911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374151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20% reduction in post-stroke disability through golden hour optimization</a:t>
            </a:r>
            <a:endParaRPr lang="en-US" sz="1000" dirty="0"/>
          </a:p>
        </p:txBody>
      </p:sp>
      <p:sp>
        <p:nvSpPr>
          <p:cNvPr id="22" name="Shape 18"/>
          <p:cNvSpPr/>
          <p:nvPr/>
        </p:nvSpPr>
        <p:spPr>
          <a:xfrm>
            <a:off x="7200900" y="1600200"/>
            <a:ext cx="4419295" cy="3600907"/>
          </a:xfrm>
          <a:prstGeom prst="roundRect">
            <a:avLst>
              <a:gd name="adj" fmla="val 806"/>
            </a:avLst>
          </a:prstGeom>
          <a:solidFill>
            <a:srgbClr val="FFFFFF">
              <a:alpha val="90000"/>
            </a:srgbClr>
          </a:solidFill>
          <a:ln/>
          <a:effectLst>
            <a:outerShdw blurRad="114300" dist="38100" dir="5400000" algn="bl" rotWithShape="0">
              <a:srgbClr val="000000">
                <a:alpha val="5000"/>
              </a:srgbClr>
            </a:outerShdw>
          </a:effectLst>
        </p:spPr>
      </p:sp>
      <p:pic>
        <p:nvPicPr>
          <p:cNvPr id="23" name="Image 2" descr="preencoded.png"/>
          <p:cNvPicPr>
            <a:picLocks noChangeAspect="1"/>
          </p:cNvPicPr>
          <p:nvPr/>
        </p:nvPicPr>
        <p:blipFill>
          <a:blip r:embed="rId5"/>
          <a:srcRect/>
          <a:stretch/>
        </p:blipFill>
        <p:spPr>
          <a:xfrm>
            <a:off x="7429500" y="1867205"/>
            <a:ext cx="190195" cy="190195"/>
          </a:xfrm>
          <a:prstGeom prst="rect">
            <a:avLst/>
          </a:prstGeom>
        </p:spPr>
      </p:pic>
      <p:sp>
        <p:nvSpPr>
          <p:cNvPr id="24" name="Text 19"/>
          <p:cNvSpPr txBox="1"/>
          <p:nvPr/>
        </p:nvSpPr>
        <p:spPr>
          <a:xfrm>
            <a:off x="7733995" y="1828800"/>
            <a:ext cx="2762402" cy="26700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500" b="1" dirty="0">
                <a:solidFill>
                  <a:srgbClr val="047857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Revenue Growth Projection</a:t>
            </a:r>
            <a:endParaRPr lang="en-US" sz="1500" dirty="0"/>
          </a:p>
        </p:txBody>
      </p:sp>
      <p:pic>
        <p:nvPicPr>
          <p:cNvPr id="25" name="Image 3" descr="preencoded.png"/>
          <p:cNvPicPr>
            <a:picLocks noChangeAspect="1"/>
          </p:cNvPicPr>
          <p:nvPr/>
        </p:nvPicPr>
        <p:blipFill>
          <a:blip r:embed="rId6"/>
          <a:srcRect t="-1" b="-1"/>
          <a:stretch/>
        </p:blipFill>
        <p:spPr>
          <a:xfrm>
            <a:off x="7429500" y="2247595"/>
            <a:ext cx="3962095" cy="2381098"/>
          </a:xfrm>
          <a:prstGeom prst="rect">
            <a:avLst/>
          </a:prstGeom>
        </p:spPr>
      </p:pic>
      <p:sp>
        <p:nvSpPr>
          <p:cNvPr id="26" name="Text 20"/>
          <p:cNvSpPr txBox="1"/>
          <p:nvPr/>
        </p:nvSpPr>
        <p:spPr>
          <a:xfrm>
            <a:off x="8294522" y="4781398"/>
            <a:ext cx="2339035" cy="1911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6B728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3-Year Sustainable Growth Model</a:t>
            </a:r>
            <a:endParaRPr lang="en-US" sz="1000" dirty="0"/>
          </a:p>
        </p:txBody>
      </p:sp>
      <p:sp>
        <p:nvSpPr>
          <p:cNvPr id="27" name="Shape 21"/>
          <p:cNvSpPr/>
          <p:nvPr/>
        </p:nvSpPr>
        <p:spPr>
          <a:xfrm>
            <a:off x="7200900" y="5352898"/>
            <a:ext cx="4419295" cy="990295"/>
          </a:xfrm>
          <a:prstGeom prst="roundRect">
            <a:avLst>
              <a:gd name="adj" fmla="val 10654"/>
            </a:avLst>
          </a:prstGeom>
          <a:solidFill>
            <a:srgbClr val="FFFFFF">
              <a:alpha val="90000"/>
            </a:srgbClr>
          </a:solidFill>
          <a:ln/>
          <a:effectLst>
            <a:outerShdw blurRad="114300" dist="38100" dir="5400000" algn="bl" rotWithShape="0">
              <a:srgbClr val="000000">
                <a:alpha val="5000"/>
              </a:srgbClr>
            </a:outerShdw>
          </a:effectLst>
        </p:spPr>
      </p:sp>
      <p:sp>
        <p:nvSpPr>
          <p:cNvPr id="28" name="Text 22"/>
          <p:cNvSpPr txBox="1"/>
          <p:nvPr/>
        </p:nvSpPr>
        <p:spPr>
          <a:xfrm>
            <a:off x="7627925" y="5544007"/>
            <a:ext cx="1805026" cy="40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059669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14% → 40%</a:t>
            </a:r>
            <a:endParaRPr lang="en-US" sz="2200" dirty="0"/>
          </a:p>
        </p:txBody>
      </p:sp>
      <p:sp>
        <p:nvSpPr>
          <p:cNvPr id="29" name="Text 23"/>
          <p:cNvSpPr txBox="1"/>
          <p:nvPr/>
        </p:nvSpPr>
        <p:spPr>
          <a:xfrm>
            <a:off x="7470648" y="5924398"/>
            <a:ext cx="2005279" cy="1911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4B5563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Golden Hour Treatment Rate</a:t>
            </a:r>
            <a:endParaRPr lang="en-US" sz="1000" dirty="0"/>
          </a:p>
        </p:txBody>
      </p:sp>
      <p:sp>
        <p:nvSpPr>
          <p:cNvPr id="30" name="Text 24"/>
          <p:cNvSpPr txBox="1"/>
          <p:nvPr/>
        </p:nvSpPr>
        <p:spPr>
          <a:xfrm>
            <a:off x="9983419" y="5544007"/>
            <a:ext cx="1053389" cy="40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059669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IDR 1B</a:t>
            </a:r>
            <a:endParaRPr lang="en-US" sz="2200" dirty="0"/>
          </a:p>
        </p:txBody>
      </p:sp>
      <p:sp>
        <p:nvSpPr>
          <p:cNvPr id="31" name="Text 25"/>
          <p:cNvSpPr txBox="1"/>
          <p:nvPr/>
        </p:nvSpPr>
        <p:spPr>
          <a:xfrm>
            <a:off x="9503359" y="5924398"/>
            <a:ext cx="1901038" cy="1911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4B5563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Annual Healthcare Savings</a:t>
            </a:r>
            <a:endParaRPr lang="en-US" sz="1000" dirty="0"/>
          </a:p>
        </p:txBody>
      </p:sp>
      <p:sp>
        <p:nvSpPr>
          <p:cNvPr id="32" name="Shape 26"/>
          <p:cNvSpPr/>
          <p:nvPr/>
        </p:nvSpPr>
        <p:spPr>
          <a:xfrm>
            <a:off x="6048756" y="5982005"/>
            <a:ext cx="5762549" cy="457200"/>
          </a:xfrm>
          <a:prstGeom prst="rect">
            <a:avLst/>
          </a:prstGeom>
          <a:solidFill>
            <a:srgbClr val="ECFDF5"/>
          </a:solidFill>
          <a:ln/>
        </p:spPr>
      </p:sp>
      <p:sp>
        <p:nvSpPr>
          <p:cNvPr id="33" name="Shape 27"/>
          <p:cNvSpPr/>
          <p:nvPr/>
        </p:nvSpPr>
        <p:spPr>
          <a:xfrm>
            <a:off x="6048756" y="5982005"/>
            <a:ext cx="38405" cy="457200"/>
          </a:xfrm>
          <a:prstGeom prst="rect">
            <a:avLst/>
          </a:prstGeom>
          <a:solidFill>
            <a:srgbClr val="10B981"/>
          </a:solidFill>
          <a:ln/>
        </p:spPr>
      </p:sp>
      <p:sp>
        <p:nvSpPr>
          <p:cNvPr id="34" name="Text 28"/>
          <p:cNvSpPr txBox="1"/>
          <p:nvPr/>
        </p:nvSpPr>
        <p:spPr>
          <a:xfrm>
            <a:off x="6201461" y="6096305"/>
            <a:ext cx="5610758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374151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StrokeCare AI: Financially sustainable with measurable health outcomes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1411</Words>
  <Application>Microsoft Office PowerPoint</Application>
  <PresentationFormat>Widescreen</PresentationFormat>
  <Paragraphs>250</Paragraphs>
  <Slides>11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Montserrat</vt:lpstr>
      <vt:lpstr>Poppins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Generated by Gen-Spark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Multi-page HTML Content</dc:title>
  <dc:subject>PptxGenJS Presentation</dc:subject>
  <dc:creator>Visual Extract to PPTX Converter</dc:creator>
  <cp:lastModifiedBy>ccsa6789@outlook.com</cp:lastModifiedBy>
  <cp:revision>2</cp:revision>
  <dcterms:created xsi:type="dcterms:W3CDTF">2025-09-28T17:20:46Z</dcterms:created>
  <dcterms:modified xsi:type="dcterms:W3CDTF">2025-09-28T17:23:14Z</dcterms:modified>
</cp:coreProperties>
</file>